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78" r:id="rId3"/>
    <p:sldId id="279" r:id="rId4"/>
    <p:sldId id="280" r:id="rId5"/>
    <p:sldId id="256" r:id="rId6"/>
    <p:sldId id="257" r:id="rId8"/>
    <p:sldId id="273" r:id="rId9"/>
    <p:sldId id="282" r:id="rId10"/>
    <p:sldId id="291" r:id="rId11"/>
    <p:sldId id="258" r:id="rId12"/>
    <p:sldId id="298" r:id="rId13"/>
    <p:sldId id="262" r:id="rId14"/>
    <p:sldId id="264" r:id="rId15"/>
    <p:sldId id="259" r:id="rId16"/>
    <p:sldId id="293" r:id="rId17"/>
    <p:sldId id="263" r:id="rId18"/>
    <p:sldId id="296" r:id="rId19"/>
    <p:sldId id="299" r:id="rId20"/>
    <p:sldId id="294" r:id="rId21"/>
    <p:sldId id="295" r:id="rId22"/>
    <p:sldId id="284" r:id="rId23"/>
    <p:sldId id="266" r:id="rId24"/>
    <p:sldId id="297" r:id="rId25"/>
    <p:sldId id="276" r:id="rId26"/>
    <p:sldId id="274" r:id="rId27"/>
    <p:sldId id="285" r:id="rId28"/>
    <p:sldId id="272" r:id="rId29"/>
    <p:sldId id="286" r:id="rId30"/>
    <p:sldId id="287" r:id="rId31"/>
    <p:sldId id="288" r:id="rId32"/>
    <p:sldId id="289" r:id="rId33"/>
    <p:sldId id="281" r:id="rId3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AC1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88235" autoAdjust="0"/>
  </p:normalViewPr>
  <p:slideViewPr>
    <p:cSldViewPr snapToGrid="0">
      <p:cViewPr>
        <p:scale>
          <a:sx n="50" d="100"/>
          <a:sy n="50" d="100"/>
        </p:scale>
        <p:origin x="542" y="3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CB6E9-A773-43E0-8F77-1D78364115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D25A94-F421-4F4C-8431-578218E6FBA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</a:t>
            </a:r>
            <a:r>
              <a:rPr lang="zh-CN" altLang="en-US" dirty="0"/>
              <a:t>：</a:t>
            </a:r>
            <a:r>
              <a:rPr lang="en-US" altLang="zh-CN" dirty="0"/>
              <a:t>Flap barrier</a:t>
            </a:r>
            <a:endParaRPr lang="en-US" altLang="zh-CN" dirty="0"/>
          </a:p>
          <a:p>
            <a:r>
              <a:rPr lang="en-US" altLang="zh-CN" dirty="0"/>
              <a:t>B:</a:t>
            </a:r>
            <a:r>
              <a:rPr lang="zh-CN" altLang="en-US" dirty="0"/>
              <a:t> </a:t>
            </a:r>
            <a:r>
              <a:rPr lang="en-US" altLang="zh-CN" dirty="0"/>
              <a:t>Swing</a:t>
            </a:r>
            <a:r>
              <a:rPr lang="zh-CN" altLang="en-US" dirty="0"/>
              <a:t> </a:t>
            </a:r>
            <a:r>
              <a:rPr lang="en-US" altLang="zh-CN" dirty="0"/>
              <a:t>barrier</a:t>
            </a:r>
            <a:endParaRPr lang="en-US" altLang="zh-CN" dirty="0"/>
          </a:p>
          <a:p>
            <a:r>
              <a:rPr lang="en-US" altLang="zh-CN" dirty="0"/>
              <a:t>S: Speed gates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25A94-F421-4F4C-8431-578218E6FB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Video show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25A94-F421-4F4C-8431-578218E6FB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解释不太容易懂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25A94-F421-4F4C-8431-578218E6FB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25A94-F421-4F4C-8431-578218E6FB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25A94-F421-4F4C-8431-578218E6FB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25A94-F421-4F4C-8431-578218E6FB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25A94-F421-4F4C-8431-578218E6FB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25A94-F421-4F4C-8431-578218E6FB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代换图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25A94-F421-4F4C-8431-578218E6FB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Up to 6 types of biometric authentication panels are available.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25A94-F421-4F4C-8431-578218E6FB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F1000 and B1000 series on Mars and Mars Pro have 2 more type with card box.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25A94-F421-4F4C-8431-578218E6FB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D25A94-F421-4F4C-8431-578218E6FB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Benefits: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en-US" altLang="zh-CN" dirty="0"/>
              <a:t>Easy maintenance for outside cabinet cover replacement</a:t>
            </a:r>
            <a:endParaRPr lang="en-US" altLang="zh-CN" dirty="0"/>
          </a:p>
          <a:p>
            <a:pPr marL="228600" indent="-228600">
              <a:buAutoNum type="arabicPeriod"/>
            </a:pPr>
            <a:r>
              <a:rPr lang="en-US" altLang="zh-CN" dirty="0"/>
              <a:t>Make a components have the ability of material sharing, manufacture was more flexible and improve yield also.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25A94-F421-4F4C-8431-578218E6FB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Note:</a:t>
            </a:r>
            <a:endParaRPr lang="en-US" altLang="zh-CN" dirty="0"/>
          </a:p>
          <a:p>
            <a:r>
              <a:rPr lang="en-US" altLang="zh-CN" dirty="0"/>
              <a:t>Each cabinet have to fix the base plate both side.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D25A94-F421-4F4C-8431-578218E6FBA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A133-0A07-4C64-B4E6-4ABCEC120B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BF8DF-5D0B-4937-9B1A-034EEB92E9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A133-0A07-4C64-B4E6-4ABCEC120B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BF8DF-5D0B-4937-9B1A-034EEB92E9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A133-0A07-4C64-B4E6-4ABCEC120B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BF8DF-5D0B-4937-9B1A-034EEB92E9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A133-0A07-4C64-B4E6-4ABCEC120B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BF8DF-5D0B-4937-9B1A-034EEB92E9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A133-0A07-4C64-B4E6-4ABCEC120B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BF8DF-5D0B-4937-9B1A-034EEB92E9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374" y="111219"/>
            <a:ext cx="1382575" cy="8195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374" y="111219"/>
            <a:ext cx="1382575" cy="81951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A133-0A07-4C64-B4E6-4ABCEC120B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BF8DF-5D0B-4937-9B1A-034EEB92E9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A133-0A07-4C64-B4E6-4ABCEC120B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BF8DF-5D0B-4937-9B1A-034EEB92E9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A133-0A07-4C64-B4E6-4ABCEC120B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BF8DF-5D0B-4937-9B1A-034EEB92E9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A133-0A07-4C64-B4E6-4ABCEC120B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BF8DF-5D0B-4937-9B1A-034EEB92E9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A133-0A07-4C64-B4E6-4ABCEC120B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BF8DF-5D0B-4937-9B1A-034EEB92E9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A133-0A07-4C64-B4E6-4ABCEC120B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BF8DF-5D0B-4937-9B1A-034EEB92E9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A133-0A07-4C64-B4E6-4ABCEC120B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BF8DF-5D0B-4937-9B1A-034EEB92E9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9AA133-0A07-4C64-B4E6-4ABCEC120B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BF8DF-5D0B-4937-9B1A-034EEB92E9F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9AA133-0A07-4C64-B4E6-4ABCEC120B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BF8DF-5D0B-4937-9B1A-034EEB92E9F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14.xml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28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png"/><Relationship Id="rId8" Type="http://schemas.openxmlformats.org/officeDocument/2006/relationships/image" Target="../media/image38.png"/><Relationship Id="rId7" Type="http://schemas.openxmlformats.org/officeDocument/2006/relationships/image" Target="../media/image37.pn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tags" Target="../tags/tag1.xml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0" Type="http://schemas.openxmlformats.org/officeDocument/2006/relationships/slideLayout" Target="../slideLayouts/slideLayout14.xml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41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48.png"/><Relationship Id="rId1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89802" y="372153"/>
            <a:ext cx="7676209" cy="327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defTabSz="633095">
              <a:spcBef>
                <a:spcPct val="0"/>
              </a:spcBef>
            </a:pPr>
            <a:r>
              <a:rPr lang="en-US" altLang="zh-CN" sz="1530" dirty="0">
                <a:solidFill>
                  <a:srgbClr val="474B4F"/>
                </a:solidFill>
                <a:latin typeface="Myriad Pro" panose="020B0503030403020204" pitchFamily="34" charset="0"/>
                <a:ea typeface="思源黑体 CN Light" panose="020B0300000000000000" charset="-122"/>
                <a:cs typeface="Myriad Pro" panose="020B0503030403020204" pitchFamily="34" charset="0"/>
                <a:sym typeface="+mn-ea"/>
              </a:rPr>
              <a:t>BIOMETRICS &amp; COMPUTER VISION</a:t>
            </a:r>
            <a:r>
              <a:rPr lang="zh-CN" altLang="en-US" sz="1530" dirty="0">
                <a:latin typeface="Myriad Pro" panose="020B0503030403020204" pitchFamily="34" charset="0"/>
              </a:rPr>
              <a:t> </a:t>
            </a:r>
            <a:endParaRPr lang="zh-CN" altLang="en-US" sz="1530" dirty="0">
              <a:latin typeface="Myriad Pro" panose="020B0503030403020204" pitchFamily="34" charset="0"/>
            </a:endParaRPr>
          </a:p>
        </p:txBody>
      </p:sp>
      <p:pic>
        <p:nvPicPr>
          <p:cNvPr id="6" name="图片 5" descr="GLOBAL MEETING KV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98463" y="1804899"/>
            <a:ext cx="3979752" cy="3551291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809310" y="3040084"/>
            <a:ext cx="4888140" cy="1264233"/>
            <a:chOff x="2354" y="3622661"/>
            <a:chExt cx="11112" cy="1824944"/>
          </a:xfrm>
        </p:grpSpPr>
        <p:sp>
          <p:nvSpPr>
            <p:cNvPr id="11" name="文本框 10"/>
            <p:cNvSpPr txBox="1"/>
            <p:nvPr/>
          </p:nvSpPr>
          <p:spPr>
            <a:xfrm>
              <a:off x="2354" y="3622661"/>
              <a:ext cx="11112" cy="1002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en-US" altLang="zh-CN" sz="3740" b="1" dirty="0">
                  <a:solidFill>
                    <a:srgbClr val="474B4F"/>
                  </a:solidFill>
                  <a:latin typeface="Myriad Pro" panose="020B0503030403020204" pitchFamily="34" charset="0"/>
                  <a:cs typeface="Myriad Pro Light" panose="020B0403030403020204" charset="0"/>
                  <a:sym typeface="+mn-ea"/>
                </a:rPr>
                <a:t>Mars Series</a:t>
              </a:r>
              <a:endParaRPr lang="en-US" altLang="zh-CN" sz="3740" b="1" dirty="0">
                <a:solidFill>
                  <a:srgbClr val="474B4F"/>
                </a:solidFill>
                <a:latin typeface="Myriad Pro" panose="020B0503030403020204" pitchFamily="34" charset="0"/>
                <a:cs typeface="Myriad Pro Light" panose="020B0403030403020204" charset="0"/>
                <a:sym typeface="+mn-ea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2354" y="5447605"/>
              <a:ext cx="10205" cy="0"/>
            </a:xfrm>
            <a:prstGeom prst="line">
              <a:avLst/>
            </a:prstGeom>
            <a:ln w="25400">
              <a:solidFill>
                <a:srgbClr val="7AC0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矩形 4"/>
          <p:cNvSpPr/>
          <p:nvPr/>
        </p:nvSpPr>
        <p:spPr>
          <a:xfrm>
            <a:off x="1809310" y="3566042"/>
            <a:ext cx="3813865" cy="6945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3740" b="1" dirty="0">
                <a:solidFill>
                  <a:srgbClr val="474B4F"/>
                </a:solidFill>
                <a:latin typeface="Myriad Pro" panose="020B0503030403020204" pitchFamily="34" charset="0"/>
                <a:cs typeface="Myriad Pro Light" panose="020B0403030403020204" charset="0"/>
                <a:sym typeface="+mn-ea"/>
              </a:rPr>
              <a:t>&amp; Mars Pro Series</a:t>
            </a:r>
            <a:endParaRPr lang="en-US" altLang="zh-CN" sz="3740" b="1" dirty="0">
              <a:solidFill>
                <a:srgbClr val="474B4F"/>
              </a:solidFill>
              <a:latin typeface="Myriad Pro" panose="020B0503030403020204" pitchFamily="34" charset="0"/>
              <a:cs typeface="Myriad Pro Light" panose="020B0403030403020204" charset="0"/>
              <a:sym typeface="+mn-ea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1837885" y="2851421"/>
            <a:ext cx="16558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rgbClr val="7AC143"/>
                </a:solidFill>
                <a:latin typeface="Myriad Pro" panose="020B0503030403020204" pitchFamily="34" charset="0"/>
              </a:rPr>
              <a:t>ZKTeco’s</a:t>
            </a:r>
            <a:r>
              <a:rPr lang="en-US" sz="1400" b="1" dirty="0">
                <a:solidFill>
                  <a:srgbClr val="7AC143"/>
                </a:solidFill>
                <a:latin typeface="Myriad Pro" panose="020B0503030403020204" pitchFamily="34" charset="0"/>
              </a:rPr>
              <a:t> Turnstiles</a:t>
            </a:r>
            <a:endParaRPr lang="en-US" sz="1400" b="1" dirty="0">
              <a:solidFill>
                <a:srgbClr val="7AC143"/>
              </a:solidFill>
              <a:latin typeface="Myriad Pro" panose="020B0503030403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809310" y="4348044"/>
            <a:ext cx="4071114" cy="683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3740" b="1" dirty="0">
                <a:solidFill>
                  <a:srgbClr val="474B4F"/>
                </a:solidFill>
                <a:latin typeface="Myriad Pro" panose="020B0503030403020204" pitchFamily="34" charset="0"/>
                <a:cs typeface="Myriad Pro Light" panose="020B0403030403020204" charset="0"/>
                <a:sym typeface="+mn-ea"/>
              </a:rPr>
              <a:t>Products Training</a:t>
            </a:r>
            <a:endParaRPr lang="en-US" altLang="zh-CN" sz="3740" b="1" dirty="0">
              <a:solidFill>
                <a:srgbClr val="474B4F"/>
              </a:solidFill>
              <a:latin typeface="Myriad Pro" panose="020B0503030403020204" pitchFamily="34" charset="0"/>
              <a:cs typeface="Myriad Pro Light" panose="020B0403030403020204" charset="0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-702638" y="-1713709"/>
            <a:ext cx="6254344" cy="8270994"/>
            <a:chOff x="0" y="-1"/>
            <a:chExt cx="8287473" cy="1095968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02" r="33574"/>
            <a:stretch>
              <a:fillRect/>
            </a:stretch>
          </p:blipFill>
          <p:spPr>
            <a:xfrm>
              <a:off x="0" y="-1"/>
              <a:ext cx="8287473" cy="10959683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99670" y="8789671"/>
              <a:ext cx="175275" cy="176432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8303" y="1986281"/>
              <a:ext cx="175275" cy="188128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642" y="2636525"/>
            <a:ext cx="1064026" cy="15899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0213" y="2610603"/>
            <a:ext cx="1073154" cy="160973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1" y="4919633"/>
            <a:ext cx="1066303" cy="1582412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 rot="16200000">
            <a:off x="5833022" y="2896984"/>
            <a:ext cx="1589987" cy="1064031"/>
            <a:chOff x="10987" y="0"/>
            <a:chExt cx="1226820" cy="820997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213898" y="-202911"/>
              <a:ext cx="820997" cy="1226820"/>
            </a:xfrm>
            <a:prstGeom prst="rect">
              <a:avLst/>
            </a:prstGeom>
          </p:spPr>
        </p:pic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5400000">
              <a:off x="122457" y="277149"/>
              <a:ext cx="428571" cy="219048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 rot="16200000">
            <a:off x="7629675" y="5175036"/>
            <a:ext cx="1589987" cy="1064031"/>
            <a:chOff x="8158" y="3561369"/>
            <a:chExt cx="1226820" cy="820997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211069" y="3358458"/>
              <a:ext cx="820997" cy="1226820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1966" y="3895463"/>
              <a:ext cx="313397" cy="202571"/>
            </a:xfrm>
            <a:prstGeom prst="rect">
              <a:avLst/>
            </a:prstGeom>
          </p:spPr>
        </p:pic>
        <p:sp>
          <p:nvSpPr>
            <p:cNvPr id="24" name="矩形: 圆角 23"/>
            <p:cNvSpPr/>
            <p:nvPr/>
          </p:nvSpPr>
          <p:spPr>
            <a:xfrm>
              <a:off x="305328" y="3766212"/>
              <a:ext cx="54511" cy="414543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100"/>
            </a:p>
          </p:txBody>
        </p:sp>
        <p:sp>
          <p:nvSpPr>
            <p:cNvPr id="25" name="矩形: 圆角 24"/>
            <p:cNvSpPr/>
            <p:nvPr/>
          </p:nvSpPr>
          <p:spPr>
            <a:xfrm rot="5400000">
              <a:off x="291311" y="3905691"/>
              <a:ext cx="82545" cy="14181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100"/>
            </a:p>
          </p:txBody>
        </p:sp>
      </p:grpSp>
      <p:grpSp>
        <p:nvGrpSpPr>
          <p:cNvPr id="17" name="组合 16"/>
          <p:cNvGrpSpPr/>
          <p:nvPr/>
        </p:nvGrpSpPr>
        <p:grpSpPr>
          <a:xfrm rot="16200000">
            <a:off x="9426307" y="5180359"/>
            <a:ext cx="1569803" cy="1048350"/>
            <a:chOff x="15778" y="4460528"/>
            <a:chExt cx="1264920" cy="85236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5400000">
              <a:off x="222057" y="4254249"/>
              <a:ext cx="852362" cy="1264920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0931" y="4795967"/>
              <a:ext cx="313397" cy="202571"/>
            </a:xfrm>
            <a:prstGeom prst="rect">
              <a:avLst/>
            </a:prstGeom>
          </p:spPr>
        </p:pic>
        <p:sp>
          <p:nvSpPr>
            <p:cNvPr id="20" name="矩形: 圆角 19"/>
            <p:cNvSpPr/>
            <p:nvPr/>
          </p:nvSpPr>
          <p:spPr>
            <a:xfrm>
              <a:off x="314293" y="4666716"/>
              <a:ext cx="54511" cy="414543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100"/>
            </a:p>
          </p:txBody>
        </p:sp>
        <p:sp>
          <p:nvSpPr>
            <p:cNvPr id="21" name="矩形: 圆角 20"/>
            <p:cNvSpPr/>
            <p:nvPr/>
          </p:nvSpPr>
          <p:spPr>
            <a:xfrm rot="5400000">
              <a:off x="300276" y="4806195"/>
              <a:ext cx="82545" cy="141817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endParaRPr lang="zh-CN" altLang="en-US" sz="1100"/>
            </a:p>
          </p:txBody>
        </p:sp>
      </p:grpSp>
      <p:sp>
        <p:nvSpPr>
          <p:cNvPr id="29" name="矩形 28"/>
          <p:cNvSpPr/>
          <p:nvPr/>
        </p:nvSpPr>
        <p:spPr>
          <a:xfrm>
            <a:off x="6181688" y="4286077"/>
            <a:ext cx="857748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思源黑体 CN Bold" panose="020B0800000000000000" charset="-122"/>
                <a:ea typeface="思源黑体 CN Bold" panose="020B0800000000000000" charset="-122"/>
              </a:rPr>
              <a:t>RFID</a:t>
            </a:r>
            <a:endParaRPr lang="en-US" altLang="zh-CN" sz="14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9630213" y="4300634"/>
            <a:ext cx="1028065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思源黑体 CN Bold" panose="020B0800000000000000" charset="-122"/>
                <a:ea typeface="思源黑体 CN Bold" panose="020B0800000000000000" charset="-122"/>
              </a:rPr>
              <a:t>RFID+QR</a:t>
            </a:r>
            <a:endParaRPr lang="en-US" altLang="zh-CN" sz="14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773426" y="4300634"/>
            <a:ext cx="120777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思源黑体 CN Bold" panose="020B0800000000000000" charset="-122"/>
                <a:ea typeface="思源黑体 CN Bold" panose="020B0800000000000000" charset="-122"/>
              </a:rPr>
              <a:t>RFID+FP</a:t>
            </a:r>
            <a:endParaRPr lang="en-US" altLang="zh-CN" sz="14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5918510" y="6557285"/>
            <a:ext cx="13227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latin typeface="思源黑体 CN Bold" panose="020B0800000000000000" charset="-122"/>
                <a:ea typeface="思源黑体 CN Bold" panose="020B0800000000000000" charset="-122"/>
              </a:rPr>
              <a:t>RFID+FP+QR</a:t>
            </a:r>
            <a:endParaRPr lang="zh-CN" altLang="en-US" sz="14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646247" y="6557285"/>
            <a:ext cx="14621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 err="1">
                <a:latin typeface="思源黑体 CN Bold" panose="020B0800000000000000" charset="-122"/>
                <a:ea typeface="思源黑体 CN Bold" panose="020B0800000000000000" charset="-122"/>
              </a:rPr>
              <a:t>RFID+card</a:t>
            </a:r>
            <a:r>
              <a:rPr lang="en-US" altLang="zh-CN" sz="1400" dirty="0">
                <a:latin typeface="思源黑体 CN Bold" panose="020B0800000000000000" charset="-122"/>
                <a:ea typeface="思源黑体 CN Bold" panose="020B0800000000000000" charset="-122"/>
              </a:rPr>
              <a:t> box</a:t>
            </a:r>
            <a:endParaRPr lang="zh-CN" altLang="en-US" sz="14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9321120" y="6557285"/>
            <a:ext cx="18580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 err="1">
                <a:latin typeface="思源黑体 CN Bold" panose="020B0800000000000000" charset="-122"/>
                <a:ea typeface="思源黑体 CN Bold" panose="020B0800000000000000" charset="-122"/>
              </a:rPr>
              <a:t>RFID+QR+card</a:t>
            </a:r>
            <a:r>
              <a:rPr lang="en-US" altLang="zh-CN" sz="1400" dirty="0">
                <a:latin typeface="思源黑体 CN Bold" panose="020B0800000000000000" charset="-122"/>
                <a:ea typeface="思源黑体 CN Bold" panose="020B0800000000000000" charset="-122"/>
              </a:rPr>
              <a:t> box</a:t>
            </a:r>
            <a:endParaRPr lang="zh-CN" altLang="en-US" sz="14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内容占位符 17"/>
          <p:cNvPicPr>
            <a:picLocks noChangeAspect="1"/>
          </p:cNvPicPr>
          <p:nvPr/>
        </p:nvPicPr>
        <p:blipFill>
          <a:blip r:embed="rId1"/>
          <a:srcRect l="20880" r="20880"/>
          <a:stretch>
            <a:fillRect/>
          </a:stretch>
        </p:blipFill>
        <p:spPr>
          <a:xfrm>
            <a:off x="1547494" y="2519742"/>
            <a:ext cx="3182413" cy="3182413"/>
          </a:xfrm>
          <a:prstGeom prst="ellips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rcRect l="1095" t="221" r="-663" b="-221"/>
          <a:stretch>
            <a:fillRect/>
          </a:stretch>
        </p:blipFill>
        <p:spPr>
          <a:xfrm>
            <a:off x="7428246" y="2519742"/>
            <a:ext cx="3182413" cy="3182413"/>
          </a:xfrm>
          <a:prstGeom prst="ellips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1107024" y="5862478"/>
            <a:ext cx="4493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Reserved a hole with a diameter of 34mm and used a plastic cover to entirely cover this hole.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898948" y="5862478"/>
            <a:ext cx="4775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Clients could mount a facial recognition terminal with mask and temperature detection on the turnstile.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547494" y="1445212"/>
            <a:ext cx="5608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Reserved hole for additional device design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13268" y="1541895"/>
            <a:ext cx="6768626" cy="4701738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581629" y="1541895"/>
            <a:ext cx="42681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IR sensor extension design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The Series supports a maximum of 22 pairs of IR sensors,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offering more accurate judgment and better anti-tailgating and anti-</a:t>
            </a:r>
            <a:r>
              <a:rPr lang="en-US" altLang="zh-CN" dirty="0">
                <a:solidFill>
                  <a:srgbClr val="FF0000"/>
                </a:solidFill>
                <a:latin typeface="Myriad Pro" panose="020B0503030403020204" pitchFamily="34" charset="0"/>
              </a:rPr>
              <a:t>pinch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performance.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箱体装机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923693" y="2329471"/>
            <a:ext cx="6771735" cy="3809101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824560" y="2328475"/>
            <a:ext cx="3976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Slot jointed design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Both side POST using slot joint to fix. Easy install and remove.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4835486" y="1034345"/>
            <a:ext cx="6818910" cy="5695458"/>
            <a:chOff x="3094610" y="761783"/>
            <a:chExt cx="6818910" cy="569545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4610" y="761783"/>
              <a:ext cx="6818910" cy="5695458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4912797" y="5318999"/>
              <a:ext cx="1183203" cy="574933"/>
              <a:chOff x="6591300" y="5156200"/>
              <a:chExt cx="1183203" cy="574933"/>
            </a:xfrm>
          </p:grpSpPr>
          <p:cxnSp>
            <p:nvCxnSpPr>
              <p:cNvPr id="4" name="直接箭头连接符 3"/>
              <p:cNvCxnSpPr/>
              <p:nvPr/>
            </p:nvCxnSpPr>
            <p:spPr>
              <a:xfrm>
                <a:off x="6591300" y="5156200"/>
                <a:ext cx="0" cy="482600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文本框 4"/>
              <p:cNvSpPr txBox="1"/>
              <p:nvPr/>
            </p:nvSpPr>
            <p:spPr>
              <a:xfrm>
                <a:off x="6769100" y="5269468"/>
                <a:ext cx="100540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rgbClr val="FF0000"/>
                    </a:solidFill>
                    <a:latin typeface="思源黑体 CN Bold" panose="020B0800000000000000" charset="-122"/>
                    <a:ea typeface="思源黑体 CN Bold" panose="020B0800000000000000" charset="-122"/>
                  </a:rPr>
                  <a:t>12cm</a:t>
                </a:r>
                <a:endParaRPr lang="zh-CN" altLang="en-US" sz="2400" dirty="0">
                  <a:solidFill>
                    <a:srgbClr val="FF0000"/>
                  </a:solidFill>
                  <a:latin typeface="思源黑体 CN Bold" panose="020B0800000000000000" charset="-122"/>
                  <a:ea typeface="思源黑体 CN Bold" panose="020B0800000000000000" charset="-122"/>
                </a:endParaRPr>
              </a:p>
            </p:txBody>
          </p:sp>
        </p:grpSp>
      </p:grpSp>
      <p:sp>
        <p:nvSpPr>
          <p:cNvPr id="16" name="文本框 15"/>
          <p:cNvSpPr txBox="1"/>
          <p:nvPr/>
        </p:nvSpPr>
        <p:spPr>
          <a:xfrm>
            <a:off x="859446" y="2326297"/>
            <a:ext cx="39059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Bottom lifting design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Far away from ground 12cm to avoid moist environment impact device. 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l="5208" r="5208"/>
          <a:stretch>
            <a:fillRect/>
          </a:stretch>
        </p:blipFill>
        <p:spPr>
          <a:xfrm>
            <a:off x="7010184" y="2809392"/>
            <a:ext cx="3357245" cy="3357245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t="2920" b="2920"/>
          <a:stretch>
            <a:fillRect/>
          </a:stretch>
        </p:blipFill>
        <p:spPr>
          <a:xfrm>
            <a:off x="1532904" y="2809392"/>
            <a:ext cx="3430270" cy="3430270"/>
          </a:xfrm>
          <a:prstGeom prst="ellipse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1532904" y="1504226"/>
            <a:ext cx="848130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Be convenient to install device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It is easy to use tool fixing turnstile on the site.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  <p:cxnSp>
        <p:nvCxnSpPr>
          <p:cNvPr id="8" name="直接连接符 7"/>
          <p:cNvCxnSpPr>
            <a:endCxn id="4" idx="1"/>
          </p:cNvCxnSpPr>
          <p:nvPr/>
        </p:nvCxnSpPr>
        <p:spPr>
          <a:xfrm flipV="1">
            <a:off x="3507638" y="3301049"/>
            <a:ext cx="3994203" cy="227963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>
            <a:endCxn id="4" idx="4"/>
          </p:cNvCxnSpPr>
          <p:nvPr/>
        </p:nvCxnSpPr>
        <p:spPr>
          <a:xfrm>
            <a:off x="3628218" y="5962519"/>
            <a:ext cx="5060589" cy="2041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9547458" y="5858860"/>
            <a:ext cx="180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Myriad Pro" panose="020B0503030403020204" pitchFamily="34" charset="0"/>
              </a:rPr>
              <a:t>Base plate of one side</a:t>
            </a:r>
            <a:endParaRPr lang="zh-CN" altLang="en-US" sz="1400" dirty="0">
              <a:latin typeface="Myriad Pro" panose="020B0503030403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内容占位符 6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44182" y="3131267"/>
            <a:ext cx="3881913" cy="1715025"/>
          </a:xfrm>
          <a:prstGeom prst="rect">
            <a:avLst/>
          </a:prstGeom>
        </p:spPr>
      </p:pic>
      <p:pic>
        <p:nvPicPr>
          <p:cNvPr id="3" name="内容占位符 6"/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4183" y="4978370"/>
            <a:ext cx="3881913" cy="1879630"/>
          </a:xfrm>
          <a:prstGeom prst="rect">
            <a:avLst/>
          </a:prstGeom>
        </p:spPr>
      </p:pic>
      <p:pic>
        <p:nvPicPr>
          <p:cNvPr id="4" name="图片 3" descr="图示, 工程绘图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4181" y="1520611"/>
            <a:ext cx="3881913" cy="1478578"/>
          </a:xfrm>
          <a:prstGeom prst="rect">
            <a:avLst/>
          </a:prstGeom>
        </p:spPr>
      </p:pic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763929" y="1157468"/>
          <a:ext cx="7252932" cy="5613722"/>
        </p:xfrm>
        <a:graphic>
          <a:graphicData uri="http://schemas.openxmlformats.org/drawingml/2006/table">
            <a:tbl>
              <a:tblPr/>
              <a:tblGrid>
                <a:gridCol w="1501056"/>
                <a:gridCol w="1855602"/>
                <a:gridCol w="1887451"/>
                <a:gridCol w="2008823"/>
              </a:tblGrid>
              <a:tr h="441671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a:t>Lane type</a:t>
                      </a:r>
                      <a:endParaRPr lang="zh-CN" altLang="en-US" b="1" dirty="0">
                        <a:latin typeface="Arial" panose="020B0604020202090204" pitchFamily="34" charset="0"/>
                        <a:cs typeface="Arial" panose="020B060402020209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a:t>Dimension</a:t>
                      </a:r>
                      <a:endParaRPr lang="zh-CN" altLang="en-US" b="1" dirty="0">
                        <a:latin typeface="Arial" panose="020B0604020202090204" pitchFamily="34" charset="0"/>
                        <a:cs typeface="Arial" panose="020B060402020209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a:t>Model </a:t>
                      </a:r>
                      <a:endParaRPr lang="zh-CN" altLang="en-US" b="1" dirty="0">
                        <a:latin typeface="Arial" panose="020B0604020202090204" pitchFamily="34" charset="0"/>
                        <a:cs typeface="Arial" panose="020B060402020209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a:t>Scene</a:t>
                      </a:r>
                      <a:endParaRPr lang="zh-CN" altLang="en-US" b="1" dirty="0">
                        <a:latin typeface="Arial" panose="020B0604020202090204" pitchFamily="34" charset="0"/>
                        <a:cs typeface="Arial" panose="020B060402020209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mpd="sng">
                      <a:solidFill>
                        <a:schemeClr val="tx1"/>
                      </a:solidFill>
                      <a:prstDash val="soli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  <a:tr h="1494225"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a:t>Standard lane width</a:t>
                      </a:r>
                      <a:endParaRPr lang="zh-CN" altLang="en-US" b="1" dirty="0">
                        <a:latin typeface="Arial" panose="020B0604020202090204" pitchFamily="34" charset="0"/>
                        <a:cs typeface="Arial" panose="020B060402020209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a:t>600mm</a:t>
                      </a:r>
                      <a:endParaRPr lang="zh-CN" altLang="en-US" dirty="0">
                        <a:latin typeface="Arial" panose="020B0604020202090204" pitchFamily="34" charset="0"/>
                        <a:cs typeface="Arial" panose="020B060402020209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a:t>Mars-F1000</a:t>
                      </a:r>
                      <a:endParaRPr lang="en-US" altLang="zh-CN" dirty="0">
                        <a:latin typeface="Arial" panose="020B0604020202090204" pitchFamily="34" charset="0"/>
                        <a:cs typeface="Arial" panose="020B0604020202090204" pitchFamily="34" charset="0"/>
                      </a:endParaRPr>
                    </a:p>
                    <a:p>
                      <a:r>
                        <a:rPr lang="en-US" altLang="zh-CN" dirty="0"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a:t>Mars Pro-F1000</a:t>
                      </a:r>
                      <a:endParaRPr lang="zh-CN" altLang="en-US" dirty="0">
                        <a:latin typeface="Arial" panose="020B0604020202090204" pitchFamily="34" charset="0"/>
                        <a:cs typeface="Arial" panose="020B060402020209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Arial" panose="020B0604020202090204" pitchFamily="34" charset="0"/>
                        <a:cs typeface="Arial" panose="020B060402020209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5310"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a:t>Wide lane width</a:t>
                      </a:r>
                      <a:endParaRPr lang="zh-CN" altLang="en-US" b="1" dirty="0">
                        <a:latin typeface="Arial" panose="020B0604020202090204" pitchFamily="34" charset="0"/>
                        <a:cs typeface="Arial" panose="020B060402020209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a:t>650~900mm</a:t>
                      </a:r>
                      <a:endParaRPr lang="zh-CN" altLang="en-US" dirty="0">
                        <a:latin typeface="Arial" panose="020B0604020202090204" pitchFamily="34" charset="0"/>
                        <a:cs typeface="Arial" panose="020B060402020209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a:t>Mars-B1000</a:t>
                      </a:r>
                      <a:endParaRPr lang="en-US" altLang="zh-CN" dirty="0">
                        <a:latin typeface="Arial" panose="020B0604020202090204" pitchFamily="34" charset="0"/>
                        <a:cs typeface="Arial" panose="020B0604020202090204" pitchFamily="34" charset="0"/>
                      </a:endParaRPr>
                    </a:p>
                    <a:p>
                      <a:r>
                        <a:rPr lang="en-US" altLang="zh-CN" dirty="0"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a:t>Mars-S1000</a:t>
                      </a:r>
                      <a:endParaRPr lang="en-US" altLang="zh-CN" dirty="0">
                        <a:latin typeface="Arial" panose="020B0604020202090204" pitchFamily="34" charset="0"/>
                        <a:cs typeface="Arial" panose="020B0604020202090204" pitchFamily="34" charset="0"/>
                      </a:endParaRPr>
                    </a:p>
                    <a:p>
                      <a:r>
                        <a:rPr lang="en-US" altLang="zh-CN" dirty="0"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a:t>Mars Pro-S1000</a:t>
                      </a:r>
                      <a:endParaRPr lang="zh-CN" altLang="en-US" dirty="0">
                        <a:latin typeface="Arial" panose="020B0604020202090204" pitchFamily="34" charset="0"/>
                        <a:cs typeface="Arial" panose="020B060402020209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Arial" panose="020B0604020202090204" pitchFamily="34" charset="0"/>
                        <a:cs typeface="Arial" panose="020B060402020209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2516">
                <a:tc>
                  <a:txBody>
                    <a:bodyPr/>
                    <a:lstStyle/>
                    <a:p>
                      <a:r>
                        <a:rPr lang="en-US" altLang="zh-CN" b="1" dirty="0"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a:t>Higher lane</a:t>
                      </a:r>
                      <a:endParaRPr lang="zh-CN" altLang="en-US" b="1" dirty="0">
                        <a:latin typeface="Arial" panose="020B0604020202090204" pitchFamily="34" charset="0"/>
                        <a:cs typeface="Arial" panose="020B060402020209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a:t>1500mm(height)</a:t>
                      </a:r>
                      <a:endParaRPr lang="zh-CN" altLang="en-US" dirty="0">
                        <a:latin typeface="Arial" panose="020B0604020202090204" pitchFamily="34" charset="0"/>
                        <a:cs typeface="Arial" panose="020B060402020209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Arial" panose="020B0604020202090204" pitchFamily="34" charset="0"/>
                          <a:cs typeface="Arial" panose="020B0604020202090204" pitchFamily="34" charset="0"/>
                        </a:rPr>
                        <a:t>Mars Pro-S1000</a:t>
                      </a:r>
                      <a:endParaRPr lang="zh-CN" altLang="en-US" dirty="0">
                        <a:latin typeface="Arial" panose="020B0604020202090204" pitchFamily="34" charset="0"/>
                        <a:cs typeface="Arial" panose="020B060402020209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Arial" panose="020B0604020202090204" pitchFamily="34" charset="0"/>
                        <a:cs typeface="Arial" panose="020B060402020209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chemeClr val="tx1"/>
                      </a:solidFill>
                      <a:prstDash val="solid"/>
                    </a:lnL>
                    <a:lnR w="12700" cmpd="sng">
                      <a:solidFill>
                        <a:schemeClr val="tx1"/>
                      </a:solidFill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chemeClr val="tx1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0035" y="2156977"/>
            <a:ext cx="455712" cy="53763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22875" y="2156977"/>
            <a:ext cx="532518" cy="53763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563" y="3802213"/>
            <a:ext cx="455712" cy="53763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96558" y="3802211"/>
            <a:ext cx="532517" cy="53763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89134" y="3802213"/>
            <a:ext cx="532094" cy="53763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93902" y="5549211"/>
            <a:ext cx="662543" cy="53763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96865" y="5549210"/>
            <a:ext cx="558316" cy="53763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904" y="3777032"/>
            <a:ext cx="7165975" cy="28232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32904" y="1191709"/>
            <a:ext cx="84813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PGIC10 (Passage gate intelligent controller)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  <a:p>
            <a:r>
              <a:rPr lang="en-US" altLang="zh-CN" dirty="0">
                <a:solidFill>
                  <a:srgbClr val="FF0000"/>
                </a:solidFill>
                <a:latin typeface="Myriad Pro" panose="020B0503030403020204" pitchFamily="34" charset="0"/>
              </a:rPr>
              <a:t>Access controller and turnstile controller 2-in-1 controller.</a:t>
            </a:r>
            <a:endParaRPr lang="en-US" altLang="zh-CN" dirty="0">
              <a:solidFill>
                <a:srgbClr val="FF0000"/>
              </a:solidFill>
              <a:latin typeface="Myriad Pro" panose="020B0503030403020204" pitchFamily="34" charset="0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RS458 communication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Support TCP/IP or WIFI connection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With 2.8in touch screen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Card capacity is 10000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Fingerprint capacity is 3000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Log events capacity is 100000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  <a:p>
            <a:pPr marL="285750" indent="-285750">
              <a:buFont typeface="Arial" panose="020B0604020202090204" pitchFamily="34" charset="0"/>
              <a:buChar char="•"/>
            </a:pP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火星系列宣传视频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4"/>
          <p:cNvGraphicFramePr>
            <a:graphicFrameLocks noGrp="1"/>
          </p:cNvGraphicFramePr>
          <p:nvPr/>
        </p:nvGraphicFramePr>
        <p:xfrm>
          <a:off x="0" y="1151793"/>
          <a:ext cx="12192000" cy="5104436"/>
        </p:xfrm>
        <a:graphic>
          <a:graphicData uri="http://schemas.openxmlformats.org/drawingml/2006/table">
            <a:tbl>
              <a:tblPr bandRow="1">
                <a:tableStyleId>{93296810-A885-4BE3-A3E7-6D5BEEA58F35}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  <a:gridCol w="1219200"/>
                <a:gridCol w="1219200"/>
                <a:gridCol w="1219200"/>
                <a:gridCol w="1219200"/>
                <a:gridCol w="1219200"/>
              </a:tblGrid>
              <a:tr h="1200692">
                <a:tc gridSpan="10">
                  <a:txBody>
                    <a:bodyPr/>
                    <a:lstStyle/>
                    <a:p>
                      <a:pPr algn="ctr"/>
                      <a:r>
                        <a:rPr lang="en-US" altLang="zh-CN" sz="2800" b="1" dirty="0"/>
                        <a:t>Mars and Mars Pro selling points</a:t>
                      </a:r>
                      <a:endParaRPr lang="zh-CN" altLang="en-US" sz="2800" b="1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218819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Selling</a:t>
                      </a:r>
                      <a:r>
                        <a:rPr lang="zh-CN" altLang="en-US" b="1" dirty="0"/>
                        <a:t> </a:t>
                      </a:r>
                      <a:r>
                        <a:rPr lang="en-US" altLang="zh-CN" b="1" dirty="0"/>
                        <a:t>points</a:t>
                      </a:r>
                      <a:endParaRPr lang="zh-CN" altLang="en-US" b="1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Slot joint design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Reserved hole for facial device 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IR sensor extension ability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MCBF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Delivery time shrink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Wide lane width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High barrier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Material and finishing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dirty="0"/>
                        <a:t>Bottom lifting </a:t>
                      </a:r>
                      <a:endParaRPr lang="zh-CN" altLang="en-US" dirty="0"/>
                    </a:p>
                  </a:txBody>
                  <a:tcPr anchor="ctr"/>
                </a:tc>
              </a:tr>
              <a:tr h="1237577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Mars</a:t>
                      </a:r>
                      <a:endParaRPr lang="en-US" altLang="zh-CN" b="1" dirty="0"/>
                    </a:p>
                    <a:p>
                      <a:pPr algn="ctr"/>
                      <a:r>
                        <a:rPr lang="en-US" altLang="zh-CN" b="1" dirty="0"/>
                        <a:t>series</a:t>
                      </a:r>
                      <a:endParaRPr lang="zh-CN" altLang="en-US" b="1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√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dirty="0"/>
                        <a:t>√</a:t>
                      </a:r>
                      <a:endParaRPr lang="zh-CN" altLang="en-US" dirty="0"/>
                    </a:p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Max 12 pairs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3M, 5M</a:t>
                      </a:r>
                      <a:endParaRPr lang="en-US" altLang="zh-CN" dirty="0"/>
                    </a:p>
                    <a:p>
                      <a:pPr algn="ctr"/>
                      <a:r>
                        <a:rPr lang="en-US" altLang="zh-CN" dirty="0"/>
                        <a:t>(1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year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warranty)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 weeks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600~900mm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SUS304</a:t>
                      </a:r>
                      <a:endParaRPr lang="en-US" altLang="zh-CN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dirty="0"/>
                        <a:t>√</a:t>
                      </a:r>
                      <a:endParaRPr lang="zh-CN" altLang="en-US" dirty="0"/>
                    </a:p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</a:tr>
              <a:tr h="1447348"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/>
                        <a:t>Mars Pro</a:t>
                      </a:r>
                      <a:endParaRPr lang="en-US" altLang="zh-CN" b="1" dirty="0"/>
                    </a:p>
                    <a:p>
                      <a:pPr algn="ctr"/>
                      <a:r>
                        <a:rPr lang="en-US" altLang="zh-CN" b="1" dirty="0"/>
                        <a:t>series</a:t>
                      </a:r>
                      <a:endParaRPr lang="zh-CN" altLang="en-US" b="1" dirty="0"/>
                    </a:p>
                    <a:p>
                      <a:pPr algn="ctr"/>
                      <a:endParaRPr lang="zh-CN" altLang="en-US" b="1" dirty="0"/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dirty="0"/>
                        <a:t>√</a:t>
                      </a:r>
                      <a:endParaRPr lang="zh-CN" altLang="en-US" dirty="0"/>
                    </a:p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dirty="0"/>
                        <a:t>√</a:t>
                      </a:r>
                      <a:endParaRPr lang="zh-CN" altLang="en-US" dirty="0"/>
                    </a:p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b="1" dirty="0">
                          <a:solidFill>
                            <a:srgbClr val="FF0000"/>
                          </a:solidFill>
                        </a:rPr>
                        <a:t>Max 22 pairs</a:t>
                      </a:r>
                      <a:endParaRPr lang="zh-CN" altLang="en-US" b="1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rgbClr val="FF0000"/>
                          </a:solidFill>
                        </a:rPr>
                        <a:t>10M</a:t>
                      </a:r>
                      <a:endParaRPr lang="en-US" altLang="zh-CN" b="1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US" altLang="zh-CN" b="1" dirty="0">
                          <a:solidFill>
                            <a:srgbClr val="FF0000"/>
                          </a:solidFill>
                        </a:rPr>
                        <a:t>(5 years warranty)</a:t>
                      </a:r>
                      <a:endParaRPr lang="zh-CN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/>
                        <a:t>3 weeks</a:t>
                      </a:r>
                      <a:endParaRPr lang="zh-CN" altLang="en-US" dirty="0"/>
                    </a:p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dirty="0"/>
                        <a:t>600~900mm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solidFill>
                            <a:srgbClr val="FF0000"/>
                          </a:solidFill>
                        </a:rPr>
                        <a:t>√</a:t>
                      </a:r>
                      <a:endParaRPr lang="en-US" altLang="zh-CN" b="1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US" altLang="zh-CN" b="1" dirty="0">
                          <a:solidFill>
                            <a:srgbClr val="FF0000"/>
                          </a:solidFill>
                        </a:rPr>
                        <a:t>(1500mm height)</a:t>
                      </a:r>
                      <a:endParaRPr lang="zh-CN" altLang="en-US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SPCC &amp; Powder coating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dirty="0"/>
                        <a:t>√</a:t>
                      </a:r>
                      <a:endParaRPr lang="zh-CN" altLang="en-US" dirty="0"/>
                    </a:p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组合 30"/>
          <p:cNvGrpSpPr/>
          <p:nvPr/>
        </p:nvGrpSpPr>
        <p:grpSpPr>
          <a:xfrm>
            <a:off x="3837431" y="986605"/>
            <a:ext cx="4283281" cy="584624"/>
            <a:chOff x="6516" y="2507"/>
            <a:chExt cx="9737" cy="1329"/>
          </a:xfrm>
        </p:grpSpPr>
        <p:sp>
          <p:nvSpPr>
            <p:cNvPr id="32" name="文本框 31"/>
            <p:cNvSpPr txBox="1"/>
            <p:nvPr/>
          </p:nvSpPr>
          <p:spPr>
            <a:xfrm>
              <a:off x="6516" y="2507"/>
              <a:ext cx="9737" cy="1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474B4F"/>
                  </a:solidFill>
                  <a:latin typeface="Myriad Pro" panose="020B0503030403020204" pitchFamily="34" charset="0"/>
                  <a:cs typeface="Myriad Pro Light" panose="020B0403030403020204" charset="0"/>
                  <a:sym typeface="+mn-ea"/>
                </a:rPr>
                <a:t>CONTENT</a:t>
              </a:r>
              <a:endParaRPr lang="en-US" altLang="zh-CN" sz="3200" b="1" dirty="0">
                <a:solidFill>
                  <a:srgbClr val="474B4F"/>
                </a:solidFill>
                <a:latin typeface="Myriad Pro" panose="020B0503030403020204" pitchFamily="34" charset="0"/>
                <a:cs typeface="Myriad Pro Light" panose="020B0403030403020204" charset="0"/>
                <a:sym typeface="+mn-ea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7181" y="2993"/>
              <a:ext cx="8353" cy="268"/>
              <a:chOff x="6548" y="3892"/>
              <a:chExt cx="8353" cy="268"/>
            </a:xfrm>
          </p:grpSpPr>
          <p:grpSp>
            <p:nvGrpSpPr>
              <p:cNvPr id="34" name="组合 33"/>
              <p:cNvGrpSpPr/>
              <p:nvPr/>
            </p:nvGrpSpPr>
            <p:grpSpPr>
              <a:xfrm>
                <a:off x="6548" y="3892"/>
                <a:ext cx="2074" cy="268"/>
                <a:chOff x="5543" y="3946"/>
                <a:chExt cx="2074" cy="268"/>
              </a:xfrm>
            </p:grpSpPr>
            <p:cxnSp>
              <p:nvCxnSpPr>
                <p:cNvPr id="38" name="直接连接符 37"/>
                <p:cNvCxnSpPr/>
                <p:nvPr/>
              </p:nvCxnSpPr>
              <p:spPr>
                <a:xfrm flipH="1">
                  <a:off x="5543" y="4094"/>
                  <a:ext cx="2074" cy="0"/>
                </a:xfrm>
                <a:prstGeom prst="line">
                  <a:avLst/>
                </a:prstGeom>
                <a:ln w="11430">
                  <a:solidFill>
                    <a:srgbClr val="7AC14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椭圆 38"/>
                <p:cNvSpPr/>
                <p:nvPr/>
              </p:nvSpPr>
              <p:spPr>
                <a:xfrm>
                  <a:off x="5543" y="3946"/>
                  <a:ext cx="268" cy="268"/>
                </a:xfrm>
                <a:prstGeom prst="ellipse">
                  <a:avLst/>
                </a:prstGeom>
                <a:solidFill>
                  <a:srgbClr val="7AC14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5">
                    <a:latin typeface="Myriad Pro" panose="020B0503030403020204" pitchFamily="34" charset="0"/>
                  </a:endParaRPr>
                </a:p>
              </p:txBody>
            </p:sp>
          </p:grpSp>
          <p:grpSp>
            <p:nvGrpSpPr>
              <p:cNvPr id="35" name="组合 34"/>
              <p:cNvGrpSpPr/>
              <p:nvPr/>
            </p:nvGrpSpPr>
            <p:grpSpPr>
              <a:xfrm rot="10800000">
                <a:off x="12827" y="3892"/>
                <a:ext cx="2074" cy="268"/>
                <a:chOff x="5524" y="3946"/>
                <a:chExt cx="2074" cy="268"/>
              </a:xfrm>
            </p:grpSpPr>
            <p:cxnSp>
              <p:nvCxnSpPr>
                <p:cNvPr id="36" name="直接连接符 35"/>
                <p:cNvCxnSpPr/>
                <p:nvPr/>
              </p:nvCxnSpPr>
              <p:spPr>
                <a:xfrm flipH="1">
                  <a:off x="5524" y="4094"/>
                  <a:ext cx="2074" cy="0"/>
                </a:xfrm>
                <a:prstGeom prst="line">
                  <a:avLst/>
                </a:prstGeom>
                <a:ln w="11430">
                  <a:solidFill>
                    <a:srgbClr val="7AC14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7" name="椭圆 36"/>
                <p:cNvSpPr/>
                <p:nvPr/>
              </p:nvSpPr>
              <p:spPr>
                <a:xfrm>
                  <a:off x="5524" y="3946"/>
                  <a:ext cx="268" cy="268"/>
                </a:xfrm>
                <a:prstGeom prst="ellipse">
                  <a:avLst/>
                </a:prstGeom>
                <a:solidFill>
                  <a:srgbClr val="7AC14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965">
                    <a:latin typeface="Myriad Pro" panose="020B0503030403020204" pitchFamily="34" charset="0"/>
                  </a:endParaRPr>
                </a:p>
              </p:txBody>
            </p:sp>
          </p:grpSp>
        </p:grpSp>
      </p:grpSp>
      <p:grpSp>
        <p:nvGrpSpPr>
          <p:cNvPr id="60" name="组合 59"/>
          <p:cNvGrpSpPr/>
          <p:nvPr/>
        </p:nvGrpSpPr>
        <p:grpSpPr>
          <a:xfrm>
            <a:off x="953113" y="1968991"/>
            <a:ext cx="4832101" cy="1513674"/>
            <a:chOff x="1542512" y="2196098"/>
            <a:chExt cx="8208817" cy="2185015"/>
          </a:xfrm>
        </p:grpSpPr>
        <p:sp>
          <p:nvSpPr>
            <p:cNvPr id="55" name="矩形 54"/>
            <p:cNvSpPr/>
            <p:nvPr/>
          </p:nvSpPr>
          <p:spPr>
            <a:xfrm>
              <a:off x="1998459" y="2196098"/>
              <a:ext cx="7752870" cy="6664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rgbClr val="7AC143"/>
                  </a:solidFill>
                  <a:latin typeface="Myriad Pro" panose="020B0503030403020204" pitchFamily="34" charset="0"/>
                </a:rPr>
                <a:t>1. Products introduction</a:t>
              </a:r>
              <a:endParaRPr lang="en-US" altLang="zh-CN" sz="2400" b="1" dirty="0">
                <a:solidFill>
                  <a:srgbClr val="7AC143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1542512" y="2826130"/>
              <a:ext cx="7752870" cy="15549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54355" lvl="1" indent="-237490">
                <a:buFont typeface="Arial" panose="020B0604020202090204" pitchFamily="34" charset="0"/>
                <a:buChar char="•"/>
              </a:pPr>
              <a:r>
                <a: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Mars Series:</a:t>
              </a:r>
              <a:endPara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endParaRPr>
            </a:p>
            <a:p>
              <a:pPr marL="1011555" lvl="2" indent="-237490">
                <a:buFont typeface="Arial" panose="020B0604020202090204" pitchFamily="34" charset="0"/>
                <a:buChar char="•"/>
              </a:pPr>
              <a:r>
                <a: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B1000 Series, F1000 Series, S1000 Series</a:t>
              </a:r>
              <a:endPara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endParaRPr>
            </a:p>
            <a:p>
              <a:pPr marL="554355" lvl="1" indent="-237490">
                <a:buFont typeface="Arial" panose="020B0604020202090204" pitchFamily="34" charset="0"/>
                <a:buChar char="•"/>
              </a:pPr>
              <a:r>
                <a: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Mars Pro Series:</a:t>
              </a:r>
              <a:endPara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endParaRPr>
            </a:p>
            <a:p>
              <a:pPr marL="1011555" lvl="2" indent="-237490">
                <a:buFont typeface="Arial" panose="020B0604020202090204" pitchFamily="34" charset="0"/>
                <a:buChar char="•"/>
              </a:pPr>
              <a:r>
                <a: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F1000 Series, S1000 Series</a:t>
              </a:r>
              <a:endPara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953113" y="3725795"/>
            <a:ext cx="4606441" cy="2006116"/>
            <a:chOff x="1542512" y="2196098"/>
            <a:chExt cx="7825464" cy="2895864"/>
          </a:xfrm>
        </p:grpSpPr>
        <p:sp>
          <p:nvSpPr>
            <p:cNvPr id="64" name="矩形 63"/>
            <p:cNvSpPr/>
            <p:nvPr/>
          </p:nvSpPr>
          <p:spPr>
            <a:xfrm>
              <a:off x="1542512" y="2826130"/>
              <a:ext cx="7620282" cy="2265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554355" lvl="1" indent="-237490">
                <a:buFont typeface="Arial" panose="020B0604020202090204" pitchFamily="34" charset="0"/>
                <a:buChar char="•"/>
              </a:pPr>
              <a:r>
                <a:rPr lang="en-US" altLang="zh-CN" sz="1600" dirty="0">
                  <a:solidFill>
                    <a:srgbClr val="474B4F"/>
                  </a:solidFill>
                  <a:latin typeface="Myriad Pro" panose="020B0503030403020204" pitchFamily="34" charset="0"/>
                </a:rPr>
                <a:t>Biometric authentication panel</a:t>
              </a:r>
              <a:endParaRPr lang="en-US" altLang="zh-CN" sz="1600" dirty="0">
                <a:solidFill>
                  <a:srgbClr val="474B4F"/>
                </a:solidFill>
                <a:latin typeface="Myriad Pro" panose="020B0503030403020204" pitchFamily="34" charset="0"/>
              </a:endParaRPr>
            </a:p>
            <a:p>
              <a:pPr marL="554355" lvl="1" indent="-237490">
                <a:buFont typeface="Arial" panose="020B0604020202090204" pitchFamily="34" charset="0"/>
                <a:buChar char="•"/>
              </a:pPr>
              <a:r>
                <a:rPr lang="en-US" altLang="zh-CN" sz="1600" dirty="0">
                  <a:solidFill>
                    <a:srgbClr val="474B4F"/>
                  </a:solidFill>
                  <a:latin typeface="Myriad Pro" panose="020B0503030403020204" pitchFamily="34" charset="0"/>
                </a:rPr>
                <a:t>Reservation hole for an additional device</a:t>
              </a:r>
              <a:endParaRPr lang="zh-CN" altLang="en-US" sz="1600" dirty="0">
                <a:solidFill>
                  <a:srgbClr val="474B4F"/>
                </a:solidFill>
                <a:latin typeface="Myriad Pro" panose="020B0503030403020204" pitchFamily="34" charset="0"/>
              </a:endParaRPr>
            </a:p>
            <a:p>
              <a:pPr marL="554355" lvl="1" indent="-237490">
                <a:buFont typeface="Arial" panose="020B0604020202090204" pitchFamily="34" charset="0"/>
                <a:buChar char="•"/>
              </a:pPr>
              <a:r>
                <a:rPr lang="en-US" altLang="zh-CN" sz="1600" dirty="0">
                  <a:solidFill>
                    <a:srgbClr val="474B4F"/>
                  </a:solidFill>
                  <a:latin typeface="Myriad Pro" panose="020B0503030403020204" pitchFamily="34" charset="0"/>
                </a:rPr>
                <a:t>Infrared Sensor Extension</a:t>
              </a:r>
              <a:endParaRPr lang="en-US" altLang="zh-CN" sz="1600" dirty="0">
                <a:solidFill>
                  <a:srgbClr val="474B4F"/>
                </a:solidFill>
                <a:latin typeface="Myriad Pro" panose="020B0503030403020204" pitchFamily="34" charset="0"/>
              </a:endParaRPr>
            </a:p>
            <a:p>
              <a:pPr marL="554355" lvl="1" indent="-237490">
                <a:buFont typeface="Arial" panose="020B0604020202090204" pitchFamily="34" charset="0"/>
                <a:buChar char="•"/>
              </a:pPr>
              <a:r>
                <a:rPr lang="en-US" altLang="zh-CN" sz="1600" dirty="0">
                  <a:solidFill>
                    <a:srgbClr val="474B4F"/>
                  </a:solidFill>
                  <a:latin typeface="Myriad Pro" panose="020B0503030403020204" pitchFamily="34" charset="0"/>
                </a:rPr>
                <a:t>Slot joint design</a:t>
              </a:r>
              <a:endParaRPr lang="en-US" altLang="zh-CN" sz="1600" dirty="0">
                <a:solidFill>
                  <a:srgbClr val="474B4F"/>
                </a:solidFill>
                <a:latin typeface="Myriad Pro" panose="020B0503030403020204" pitchFamily="34" charset="0"/>
              </a:endParaRPr>
            </a:p>
            <a:p>
              <a:pPr marL="554355" lvl="1" indent="-237490">
                <a:buFont typeface="Arial" panose="020B0604020202090204" pitchFamily="34" charset="0"/>
                <a:buChar char="•"/>
              </a:pPr>
              <a:r>
                <a:rPr lang="en-US" altLang="zh-CN" sz="1600" dirty="0">
                  <a:solidFill>
                    <a:srgbClr val="474B4F"/>
                  </a:solidFill>
                  <a:latin typeface="Myriad Pro" panose="020B0503030403020204" pitchFamily="34" charset="0"/>
                </a:rPr>
                <a:t>Bottom lifting </a:t>
              </a:r>
              <a:endParaRPr lang="zh-CN" altLang="en-US" sz="1600" dirty="0">
                <a:solidFill>
                  <a:srgbClr val="474B4F"/>
                </a:solidFill>
                <a:latin typeface="Myriad Pro" panose="020B0503030403020204" pitchFamily="34" charset="0"/>
              </a:endParaRPr>
            </a:p>
            <a:p>
              <a:pPr marL="554355" lvl="1" indent="-237490">
                <a:buFont typeface="Arial" panose="020B0604020202090204" pitchFamily="34" charset="0"/>
                <a:buChar char="•"/>
              </a:pPr>
              <a:r>
                <a:rPr lang="en-US" altLang="zh-CN" sz="1600" dirty="0">
                  <a:solidFill>
                    <a:srgbClr val="474B4F"/>
                  </a:solidFill>
                  <a:latin typeface="Myriad Pro" panose="020B0503030403020204" pitchFamily="34" charset="0"/>
                </a:rPr>
                <a:t>Exposed base plate</a:t>
              </a:r>
              <a:endParaRPr lang="zh-CN" altLang="en-US" sz="1600" dirty="0">
                <a:solidFill>
                  <a:srgbClr val="474B4F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1998461" y="2196098"/>
              <a:ext cx="7369515" cy="6664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rgbClr val="7AC143"/>
                  </a:solidFill>
                  <a:latin typeface="Myriad Pro" panose="020B0503030403020204" pitchFamily="34" charset="0"/>
                </a:rPr>
                <a:t>2. Products </a:t>
              </a:r>
              <a:r>
                <a:rPr lang="en-US" altLang="zh-CN" sz="2400" b="1" dirty="0">
                  <a:solidFill>
                    <a:srgbClr val="7AC143"/>
                  </a:solidFill>
                  <a:latin typeface="Myriad Pro" panose="020B0503030403020204" pitchFamily="34" charset="0"/>
                  <a:sym typeface="+mn-ea"/>
                </a:rPr>
                <a:t>design</a:t>
              </a:r>
              <a:endParaRPr lang="en-US" altLang="zh-CN" sz="2400" b="1" dirty="0">
                <a:solidFill>
                  <a:srgbClr val="7AC143"/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6205447" y="2007685"/>
            <a:ext cx="5238691" cy="1621792"/>
            <a:chOff x="1542514" y="2196102"/>
            <a:chExt cx="7825462" cy="2341092"/>
          </a:xfrm>
        </p:grpSpPr>
        <p:cxnSp>
          <p:nvCxnSpPr>
            <p:cNvPr id="70" name="直接连接符 69"/>
            <p:cNvCxnSpPr/>
            <p:nvPr/>
          </p:nvCxnSpPr>
          <p:spPr>
            <a:xfrm>
              <a:off x="1998463" y="4537194"/>
              <a:ext cx="697928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71" name="矩形 70"/>
            <p:cNvSpPr/>
            <p:nvPr/>
          </p:nvSpPr>
          <p:spPr>
            <a:xfrm>
              <a:off x="1998463" y="2196102"/>
              <a:ext cx="7369513" cy="6664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rgbClr val="7AC143"/>
                  </a:solidFill>
                  <a:latin typeface="Myriad Pro" panose="020B0503030403020204" pitchFamily="34" charset="0"/>
                </a:rPr>
                <a:t>3. Products specification</a:t>
              </a:r>
              <a:endParaRPr lang="en-US" altLang="zh-CN" sz="2400" b="1" dirty="0">
                <a:solidFill>
                  <a:srgbClr val="7AC143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72" name="矩形 71"/>
            <p:cNvSpPr/>
            <p:nvPr/>
          </p:nvSpPr>
          <p:spPr>
            <a:xfrm>
              <a:off x="1542514" y="2826131"/>
              <a:ext cx="7197726" cy="119956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554355" lvl="1" indent="-237490">
                <a:buFont typeface="Arial" panose="020B0604020202090204" pitchFamily="34" charset="0"/>
                <a:buChar char="•"/>
              </a:pPr>
              <a:r>
                <a: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Key specification</a:t>
              </a:r>
              <a:endPara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endParaRPr>
            </a:p>
            <a:p>
              <a:pPr marL="554355" lvl="1" indent="-237490">
                <a:buFont typeface="Arial" panose="020B0604020202090204" pitchFamily="34" charset="0"/>
                <a:buChar char="•"/>
              </a:pPr>
              <a:r>
                <a: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Internal product comparison</a:t>
              </a:r>
              <a:endPara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endParaRPr>
            </a:p>
            <a:p>
              <a:pPr marL="554355" lvl="1" indent="-237490">
                <a:buFont typeface="Arial" panose="020B0604020202090204" pitchFamily="34" charset="0"/>
                <a:buChar char="•"/>
              </a:pPr>
              <a:r>
                <a: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External product comparison</a:t>
              </a:r>
              <a:endPara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6096000" y="3739536"/>
            <a:ext cx="5238690" cy="1758526"/>
            <a:chOff x="1542514" y="2196098"/>
            <a:chExt cx="7825462" cy="2538468"/>
          </a:xfrm>
        </p:grpSpPr>
        <p:sp>
          <p:nvSpPr>
            <p:cNvPr id="75" name="矩形 74"/>
            <p:cNvSpPr/>
            <p:nvPr/>
          </p:nvSpPr>
          <p:spPr>
            <a:xfrm>
              <a:off x="1998462" y="2196098"/>
              <a:ext cx="7369514" cy="6664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 b="1" dirty="0">
                  <a:solidFill>
                    <a:srgbClr val="7AC143"/>
                  </a:solidFill>
                  <a:latin typeface="Myriad Pro" panose="020B0503030403020204" pitchFamily="34" charset="0"/>
                </a:rPr>
                <a:t>4. Products applications</a:t>
              </a:r>
              <a:endParaRPr lang="en-US" altLang="zh-CN" sz="2400" b="1" dirty="0">
                <a:solidFill>
                  <a:srgbClr val="7AC143"/>
                </a:solidFill>
                <a:latin typeface="Myriad Pro" panose="020B0503030403020204" pitchFamily="34" charset="0"/>
              </a:endParaRPr>
            </a:p>
          </p:txBody>
        </p:sp>
        <p:sp>
          <p:nvSpPr>
            <p:cNvPr id="76" name="矩形 75"/>
            <p:cNvSpPr/>
            <p:nvPr/>
          </p:nvSpPr>
          <p:spPr>
            <a:xfrm>
              <a:off x="1542514" y="2826131"/>
              <a:ext cx="7197725" cy="190843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554355" lvl="1" indent="-237490">
                <a:buFont typeface="Arial" panose="020B0604020202090204" pitchFamily="34" charset="0"/>
                <a:buChar char="•"/>
              </a:pPr>
              <a:r>
                <a: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Sports Halls</a:t>
              </a:r>
              <a:endPara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endParaRPr>
            </a:p>
            <a:p>
              <a:pPr marL="554355" lvl="1" indent="-237490">
                <a:buFont typeface="Arial" panose="020B0604020202090204" pitchFamily="34" charset="0"/>
                <a:buChar char="•"/>
              </a:pPr>
              <a:r>
                <a: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Elevator Lobbies</a:t>
              </a:r>
              <a:endPara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endParaRPr>
            </a:p>
            <a:p>
              <a:pPr marL="554355" lvl="1" indent="-237490">
                <a:buFont typeface="Arial" panose="020B0604020202090204" pitchFamily="34" charset="0"/>
                <a:buChar char="•"/>
              </a:pPr>
              <a:r>
                <a: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Offices</a:t>
              </a:r>
              <a:endPara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endParaRPr>
            </a:p>
            <a:p>
              <a:pPr marL="554355" lvl="1" indent="-237490">
                <a:buFont typeface="Arial" panose="020B0604020202090204" pitchFamily="34" charset="0"/>
                <a:buChar char="•"/>
              </a:pPr>
              <a:r>
                <a: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Stations</a:t>
              </a:r>
              <a:endPara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endParaRPr>
            </a:p>
            <a:p>
              <a:pPr marL="554355" lvl="1" indent="-237490">
                <a:buFont typeface="Arial" panose="020B0604020202090204" pitchFamily="34" charset="0"/>
                <a:buChar char="•"/>
              </a:pPr>
              <a:r>
                <a:rPr lang="en-US" altLang="zh-CN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Myriad Pro" panose="020B0503030403020204" pitchFamily="34" charset="0"/>
                </a:rPr>
                <a:t>Exhibition centers</a:t>
              </a:r>
              <a:endPara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yriad Pro" panose="020B0503030403020204" pitchFamily="34" charset="0"/>
              </a:endParaRPr>
            </a:p>
          </p:txBody>
        </p:sp>
      </p:grpSp>
      <p:cxnSp>
        <p:nvCxnSpPr>
          <p:cNvPr id="40" name="直接连接符 61"/>
          <p:cNvCxnSpPr/>
          <p:nvPr/>
        </p:nvCxnSpPr>
        <p:spPr>
          <a:xfrm>
            <a:off x="1203421" y="3642164"/>
            <a:ext cx="431340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39302" y="1635742"/>
            <a:ext cx="11976100" cy="3884930"/>
            <a:chOff x="3813" y="5035"/>
            <a:chExt cx="18860" cy="6118"/>
          </a:xfrm>
        </p:grpSpPr>
        <p:sp>
          <p:nvSpPr>
            <p:cNvPr id="3" name="文本框 2"/>
            <p:cNvSpPr txBox="1"/>
            <p:nvPr/>
          </p:nvSpPr>
          <p:spPr>
            <a:xfrm>
              <a:off x="8572" y="6839"/>
              <a:ext cx="13688" cy="43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>
                  <a:solidFill>
                    <a:srgbClr val="474B4F"/>
                  </a:solidFill>
                  <a:latin typeface="Myriad Pro Light" panose="020B0403030403020204" charset="0"/>
                  <a:cs typeface="Myriad Pro Light" panose="020B0403030403020204" charset="0"/>
                  <a:sym typeface="+mn-ea"/>
                </a:rPr>
                <a:t>Product specification</a:t>
              </a:r>
              <a:endParaRPr lang="en-US" altLang="zh-CN" sz="3200" dirty="0">
                <a:solidFill>
                  <a:srgbClr val="474B4F"/>
                </a:solidFill>
                <a:latin typeface="Myriad Pro Light" panose="020B0403030403020204" charset="0"/>
                <a:cs typeface="Myriad Pro Light" panose="020B0403030403020204" charset="0"/>
                <a:sym typeface="+mn-ea"/>
              </a:endParaRPr>
            </a:p>
            <a:p>
              <a:pPr marL="554355" lvl="1" indent="-237490">
                <a:buFont typeface="Arial" panose="020B0604020202090204" pitchFamily="34" charset="0"/>
                <a:buChar char="•"/>
              </a:pPr>
              <a:r>
                <a:rPr lang="en-US" altLang="zh-CN" sz="3200" dirty="0">
                  <a:solidFill>
                    <a:srgbClr val="474B4F"/>
                  </a:solidFill>
                  <a:latin typeface="Myriad Pro Light" panose="020B0403030403020204" charset="0"/>
                </a:rPr>
                <a:t>Key specification</a:t>
              </a:r>
              <a:endParaRPr lang="en-US" altLang="zh-CN" sz="3200" dirty="0">
                <a:solidFill>
                  <a:srgbClr val="474B4F"/>
                </a:solidFill>
                <a:latin typeface="Myriad Pro Light" panose="020B0403030403020204" charset="0"/>
              </a:endParaRPr>
            </a:p>
            <a:p>
              <a:pPr marL="554355" lvl="1" indent="-237490">
                <a:buFont typeface="Arial" panose="020B0604020202090204" pitchFamily="34" charset="0"/>
                <a:buChar char="•"/>
              </a:pPr>
              <a:r>
                <a:rPr lang="en-US" altLang="zh-CN" sz="3200" dirty="0">
                  <a:solidFill>
                    <a:srgbClr val="474B4F"/>
                  </a:solidFill>
                  <a:latin typeface="Myriad Pro Light" panose="020B0403030403020204" charset="0"/>
                </a:rPr>
                <a:t>Internal products comparison</a:t>
              </a:r>
              <a:endParaRPr lang="en-US" altLang="zh-CN" sz="3200" dirty="0">
                <a:solidFill>
                  <a:srgbClr val="474B4F"/>
                </a:solidFill>
                <a:latin typeface="Myriad Pro Light" panose="020B0403030403020204" charset="0"/>
              </a:endParaRPr>
            </a:p>
            <a:p>
              <a:pPr marL="554355" lvl="1" indent="-237490">
                <a:buFont typeface="Arial" panose="020B0604020202090204" pitchFamily="34" charset="0"/>
                <a:buChar char="•"/>
              </a:pPr>
              <a:r>
                <a:rPr lang="en-US" altLang="zh-CN" sz="3200" dirty="0">
                  <a:solidFill>
                    <a:srgbClr val="474B4F"/>
                  </a:solidFill>
                  <a:latin typeface="Myriad Pro Light" panose="020B0403030403020204" charset="0"/>
                </a:rPr>
                <a:t>External products comparison</a:t>
              </a:r>
              <a:endParaRPr lang="en-US" altLang="zh-CN" sz="3200" dirty="0">
                <a:solidFill>
                  <a:srgbClr val="474B4F"/>
                </a:solidFill>
                <a:latin typeface="Myriad Pro Light" panose="020B0403030403020204" charset="0"/>
              </a:endParaRPr>
            </a:p>
            <a:p>
              <a:pPr marL="571500" indent="-571500">
                <a:buFont typeface="Arial" panose="020B0604020202090204" pitchFamily="34" charset="0"/>
                <a:buChar char="•"/>
              </a:pPr>
              <a:endParaRPr lang="en-US" altLang="zh-CN" sz="3200" dirty="0">
                <a:solidFill>
                  <a:srgbClr val="474B4F"/>
                </a:solidFill>
                <a:latin typeface="Myriad Pro Light" panose="020B0403030403020204" charset="0"/>
                <a:cs typeface="Myriad Pro Light" panose="020B0403030403020204" charset="0"/>
                <a:sym typeface="+mn-ea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8846" y="6461"/>
              <a:ext cx="13827" cy="0"/>
              <a:chOff x="5617" y="3203"/>
              <a:chExt cx="8780" cy="0"/>
            </a:xfrm>
          </p:grpSpPr>
          <p:cxnSp>
            <p:nvCxnSpPr>
              <p:cNvPr id="8" name="直接连接符 7"/>
              <p:cNvCxnSpPr/>
              <p:nvPr/>
            </p:nvCxnSpPr>
            <p:spPr>
              <a:xfrm>
                <a:off x="5617" y="3203"/>
                <a:ext cx="8780" cy="0"/>
              </a:xfrm>
              <a:prstGeom prst="line">
                <a:avLst/>
              </a:prstGeom>
              <a:ln w="25400">
                <a:solidFill>
                  <a:srgbClr val="7AC1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>
                <a:off x="5617" y="3203"/>
                <a:ext cx="1817" cy="0"/>
              </a:xfrm>
              <a:prstGeom prst="line">
                <a:avLst/>
              </a:prstGeom>
              <a:ln w="63500">
                <a:solidFill>
                  <a:srgbClr val="7AC1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组合 4"/>
            <p:cNvGrpSpPr/>
            <p:nvPr/>
          </p:nvGrpSpPr>
          <p:grpSpPr>
            <a:xfrm>
              <a:off x="3813" y="5035"/>
              <a:ext cx="4321" cy="4321"/>
              <a:chOff x="2320" y="2080"/>
              <a:chExt cx="2586" cy="2586"/>
            </a:xfrm>
          </p:grpSpPr>
          <p:sp>
            <p:nvSpPr>
              <p:cNvPr id="6" name="椭圆 5"/>
              <p:cNvSpPr/>
              <p:nvPr/>
            </p:nvSpPr>
            <p:spPr>
              <a:xfrm>
                <a:off x="2320" y="2080"/>
                <a:ext cx="2586" cy="2586"/>
              </a:xfrm>
              <a:prstGeom prst="ellipse">
                <a:avLst/>
              </a:prstGeom>
              <a:solidFill>
                <a:srgbClr val="7AC14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35"/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2731" y="2720"/>
                <a:ext cx="1764" cy="1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5400">
                    <a:solidFill>
                      <a:schemeClr val="bg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1pPr>
              </a:lstStyle>
              <a:p>
                <a:r>
                  <a:rPr lang="en-US" altLang="zh-CN" sz="7560" dirty="0">
                    <a:solidFill>
                      <a:schemeClr val="bg1"/>
                    </a:solidFill>
                    <a:latin typeface="思源黑体 CN Bold" panose="020B0800000000000000" charset="-122"/>
                    <a:ea typeface="思源黑体 CN Bold" panose="020B0800000000000000" charset="-122"/>
                    <a:cs typeface="+mn-ea"/>
                    <a:sym typeface="+mn-lt"/>
                  </a:rPr>
                  <a:t>03</a:t>
                </a:r>
                <a:endParaRPr lang="en-US" altLang="zh-CN" sz="7560" dirty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4"/>
          <p:cNvGraphicFramePr>
            <a:graphicFrameLocks noGrp="1"/>
          </p:cNvGraphicFramePr>
          <p:nvPr/>
        </p:nvGraphicFramePr>
        <p:xfrm>
          <a:off x="1534077" y="2227924"/>
          <a:ext cx="9123846" cy="34747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683682"/>
                <a:gridCol w="744855"/>
                <a:gridCol w="1639509"/>
                <a:gridCol w="980948"/>
                <a:gridCol w="1410238"/>
                <a:gridCol w="1479063"/>
                <a:gridCol w="1185551"/>
              </a:tblGrid>
              <a:tr h="460784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altLang="zh-CN" sz="1600" b="1" kern="1200" dirty="0">
                          <a:solidFill>
                            <a:schemeClr val="lt1"/>
                          </a:solidFill>
                          <a:latin typeface="Myriad Pro" panose="020B0503030403020204" pitchFamily="34" charset="0"/>
                          <a:ea typeface="+mn-ea"/>
                          <a:cs typeface="+mn-cs"/>
                        </a:rPr>
                        <a:t>Model Name</a:t>
                      </a:r>
                      <a:endParaRPr lang="zh-CN" altLang="en-US" sz="1600" b="1" kern="1200" dirty="0">
                        <a:solidFill>
                          <a:schemeClr val="lt1"/>
                        </a:solidFill>
                        <a:latin typeface="Myriad Pro" panose="020B0503030403020204" pitchFamily="34" charset="0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MCBF</a:t>
                      </a:r>
                      <a:endParaRPr lang="zh-CN" alt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Dimensions (mm)</a:t>
                      </a:r>
                      <a:endParaRPr lang="zh-CN" alt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Barrier</a:t>
                      </a:r>
                      <a:endParaRPr lang="en-US" altLang="zh-CN" sz="1600" dirty="0">
                        <a:latin typeface="Myriad Pro" panose="020B0503030403020204" pitchFamily="34" charset="0"/>
                      </a:endParaRPr>
                    </a:p>
                    <a:p>
                      <a:pPr algn="ctr"/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Material</a:t>
                      </a:r>
                      <a:endParaRPr lang="zh-CN" alt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Cabinet material</a:t>
                      </a:r>
                      <a:endParaRPr lang="zh-CN" alt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Emergency </a:t>
                      </a:r>
                      <a:endParaRPr lang="en-US" altLang="zh-CN" sz="1600" dirty="0">
                        <a:latin typeface="Myriad Pro" panose="020B0503030403020204" pitchFamily="34" charset="0"/>
                      </a:endParaRPr>
                    </a:p>
                    <a:p>
                      <a:pPr algn="ctr"/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Mode</a:t>
                      </a:r>
                      <a:endParaRPr lang="zh-CN" alt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IR Sensor (QTY)</a:t>
                      </a:r>
                      <a:endParaRPr lang="zh-CN" alt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</a:tr>
              <a:tr h="4607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Mars-F1000 Series</a:t>
                      </a:r>
                      <a:endParaRPr lang="en-US" altLang="zh-CN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3M</a:t>
                      </a:r>
                      <a:endParaRPr lang="zh-CN" alt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1360*180*1010</a:t>
                      </a:r>
                      <a:endParaRPr lang="zh-CN" alt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Acrylic</a:t>
                      </a:r>
                      <a:endParaRPr lang="zh-CN" alt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SUS304</a:t>
                      </a:r>
                      <a:endParaRPr lang="zh-CN" alt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Y</a:t>
                      </a:r>
                      <a:endParaRPr lang="zh-CN" alt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5 pairs</a:t>
                      </a:r>
                      <a:endParaRPr lang="zh-CN" alt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</a:tr>
              <a:tr h="4607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Mars-B1000 Series</a:t>
                      </a:r>
                      <a:endParaRPr lang="en-US" altLang="zh-CN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5M</a:t>
                      </a:r>
                      <a:endParaRPr lang="zh-CN" alt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1360*180*1010</a:t>
                      </a:r>
                      <a:endParaRPr lang="zh-CN" alt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Acrylic</a:t>
                      </a:r>
                      <a:endParaRPr lang="zh-CN" alt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SUS304</a:t>
                      </a:r>
                      <a:endParaRPr lang="zh-CN" alt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Y</a:t>
                      </a:r>
                      <a:endParaRPr lang="zh-CN" alt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6 pairs</a:t>
                      </a:r>
                      <a:endParaRPr lang="zh-CN" alt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</a:tr>
              <a:tr h="4607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Mars-S1000 Series</a:t>
                      </a:r>
                      <a:endParaRPr lang="en-US" altLang="zh-CN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5M</a:t>
                      </a:r>
                      <a:endParaRPr lang="zh-CN" alt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1360*120*1020</a:t>
                      </a:r>
                      <a:endParaRPr lang="zh-CN" alt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Acrylic</a:t>
                      </a:r>
                      <a:endParaRPr lang="zh-CN" alt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SUS304</a:t>
                      </a:r>
                      <a:endParaRPr lang="zh-CN" alt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Y</a:t>
                      </a:r>
                      <a:endParaRPr lang="zh-CN" alt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8 pairs</a:t>
                      </a:r>
                      <a:endParaRPr lang="zh-CN" alt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</a:tr>
              <a:tr h="4607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Mars Pro-F1000 Series</a:t>
                      </a:r>
                      <a:endParaRPr lang="en-US" altLang="zh-CN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10M</a:t>
                      </a:r>
                      <a:endParaRPr lang="zh-CN" alt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1360*180*1010</a:t>
                      </a:r>
                      <a:endParaRPr lang="zh-CN" alt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Acrylic</a:t>
                      </a:r>
                      <a:endParaRPr lang="zh-CN" alt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SPCC</a:t>
                      </a:r>
                      <a:endParaRPr lang="zh-CN" alt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Y</a:t>
                      </a:r>
                      <a:endParaRPr lang="zh-CN" alt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16 pairs</a:t>
                      </a:r>
                      <a:endParaRPr lang="zh-CN" alt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</a:tr>
              <a:tr h="4607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Mars Pro-S1000 Series</a:t>
                      </a:r>
                      <a:endParaRPr lang="en-US" altLang="zh-CN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10M</a:t>
                      </a:r>
                      <a:endParaRPr lang="zh-CN" alt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1360*120*1020</a:t>
                      </a:r>
                      <a:endParaRPr lang="zh-CN" alt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Acrylic</a:t>
                      </a:r>
                      <a:endParaRPr lang="zh-CN" alt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SPCC</a:t>
                      </a:r>
                      <a:endParaRPr lang="zh-CN" alt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Y</a:t>
                      </a:r>
                      <a:endParaRPr lang="zh-CN" alt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latin typeface="Myriad Pro" panose="020B0503030403020204" pitchFamily="34" charset="0"/>
                        </a:rPr>
                        <a:t>20 pairs</a:t>
                      </a:r>
                      <a:endParaRPr lang="zh-CN" altLang="en-US" sz="1600" dirty="0">
                        <a:latin typeface="Myriad Pro" panose="020B0503030403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4" name="组合 3"/>
          <p:cNvGrpSpPr/>
          <p:nvPr/>
        </p:nvGrpSpPr>
        <p:grpSpPr>
          <a:xfrm>
            <a:off x="2772728" y="956601"/>
            <a:ext cx="6646545" cy="584835"/>
            <a:chOff x="6082" y="2532"/>
            <a:chExt cx="10467" cy="921"/>
          </a:xfrm>
        </p:grpSpPr>
        <p:sp>
          <p:nvSpPr>
            <p:cNvPr id="5" name="文本框 4"/>
            <p:cNvSpPr txBox="1"/>
            <p:nvPr/>
          </p:nvSpPr>
          <p:spPr>
            <a:xfrm>
              <a:off x="6447" y="2532"/>
              <a:ext cx="9737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474B4F"/>
                  </a:solidFill>
                  <a:latin typeface="Myriad Pro" panose="020B0503030403020204" pitchFamily="34" charset="0"/>
                  <a:cs typeface="Myriad Pro Light" panose="020B0403030403020204" charset="0"/>
                  <a:sym typeface="+mn-ea"/>
                </a:rPr>
                <a:t>Key Specifications</a:t>
              </a:r>
              <a:endParaRPr lang="en-US" altLang="zh-CN" sz="3200" b="1" dirty="0">
                <a:solidFill>
                  <a:srgbClr val="474B4F"/>
                </a:solidFill>
                <a:latin typeface="Myriad Pro" panose="020B0503030403020204" pitchFamily="34" charset="0"/>
                <a:cs typeface="Myriad Pro Light" panose="020B0403030403020204" charset="0"/>
                <a:sym typeface="+mn-ea"/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6082" y="2845"/>
              <a:ext cx="10467" cy="301"/>
              <a:chOff x="5449" y="3744"/>
              <a:chExt cx="10467" cy="301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5449" y="3744"/>
                <a:ext cx="2074" cy="268"/>
                <a:chOff x="4444" y="3798"/>
                <a:chExt cx="2074" cy="268"/>
              </a:xfrm>
            </p:grpSpPr>
            <p:cxnSp>
              <p:nvCxnSpPr>
                <p:cNvPr id="11" name="直接连接符 10"/>
                <p:cNvCxnSpPr/>
                <p:nvPr/>
              </p:nvCxnSpPr>
              <p:spPr>
                <a:xfrm flipH="1">
                  <a:off x="4444" y="3946"/>
                  <a:ext cx="2074" cy="0"/>
                </a:xfrm>
                <a:prstGeom prst="line">
                  <a:avLst/>
                </a:prstGeom>
                <a:ln w="11430">
                  <a:solidFill>
                    <a:srgbClr val="7AC14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椭圆 11"/>
                <p:cNvSpPr/>
                <p:nvPr/>
              </p:nvSpPr>
              <p:spPr>
                <a:xfrm>
                  <a:off x="4444" y="3798"/>
                  <a:ext cx="268" cy="268"/>
                </a:xfrm>
                <a:prstGeom prst="ellipse">
                  <a:avLst/>
                </a:prstGeom>
                <a:solidFill>
                  <a:srgbClr val="7AC14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35">
                    <a:latin typeface="Myriad Pro" panose="020B0503030403020204" pitchFamily="34" charset="0"/>
                  </a:endParaRPr>
                </a:p>
              </p:txBody>
            </p:sp>
          </p:grpSp>
          <p:grpSp>
            <p:nvGrpSpPr>
              <p:cNvPr id="8" name="组合 7"/>
              <p:cNvGrpSpPr/>
              <p:nvPr/>
            </p:nvGrpSpPr>
            <p:grpSpPr>
              <a:xfrm rot="10800000">
                <a:off x="13842" y="3777"/>
                <a:ext cx="2074" cy="268"/>
                <a:chOff x="4509" y="4061"/>
                <a:chExt cx="2074" cy="268"/>
              </a:xfrm>
            </p:grpSpPr>
            <p:cxnSp>
              <p:nvCxnSpPr>
                <p:cNvPr id="9" name="直接连接符 8"/>
                <p:cNvCxnSpPr/>
                <p:nvPr/>
              </p:nvCxnSpPr>
              <p:spPr>
                <a:xfrm flipH="1">
                  <a:off x="4509" y="4209"/>
                  <a:ext cx="2074" cy="0"/>
                </a:xfrm>
                <a:prstGeom prst="line">
                  <a:avLst/>
                </a:prstGeom>
                <a:ln w="11430">
                  <a:solidFill>
                    <a:srgbClr val="7AC14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" name="椭圆 9"/>
                <p:cNvSpPr/>
                <p:nvPr/>
              </p:nvSpPr>
              <p:spPr>
                <a:xfrm>
                  <a:off x="4509" y="4061"/>
                  <a:ext cx="268" cy="268"/>
                </a:xfrm>
                <a:prstGeom prst="ellipse">
                  <a:avLst/>
                </a:prstGeom>
                <a:solidFill>
                  <a:srgbClr val="7AC14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35">
                    <a:latin typeface="Myriad Pro" panose="020B0503030403020204" pitchFamily="34" charset="0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1200"/>
            <a:ext cx="12192000" cy="487680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031047" y="966761"/>
            <a:ext cx="8129905" cy="584835"/>
            <a:chOff x="4914" y="2532"/>
            <a:chExt cx="12803" cy="921"/>
          </a:xfrm>
        </p:grpSpPr>
        <p:sp>
          <p:nvSpPr>
            <p:cNvPr id="9" name="文本框 8"/>
            <p:cNvSpPr txBox="1"/>
            <p:nvPr/>
          </p:nvSpPr>
          <p:spPr>
            <a:xfrm>
              <a:off x="6447" y="2532"/>
              <a:ext cx="9737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474B4F"/>
                  </a:solidFill>
                  <a:latin typeface="Myriad Pro" panose="020B0503030403020204" pitchFamily="34" charset="0"/>
                  <a:cs typeface="Myriad Pro Light" panose="020B0403030403020204" charset="0"/>
                  <a:sym typeface="+mn-ea"/>
                </a:rPr>
                <a:t>Internal products comparison</a:t>
              </a:r>
              <a:endParaRPr lang="en-US" altLang="zh-CN" sz="3200" b="1" dirty="0">
                <a:solidFill>
                  <a:srgbClr val="474B4F"/>
                </a:solidFill>
                <a:latin typeface="Myriad Pro" panose="020B0503030403020204" pitchFamily="34" charset="0"/>
                <a:cs typeface="Myriad Pro Light" panose="020B0403030403020204" charset="0"/>
                <a:sym typeface="+mn-ea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4914" y="2845"/>
              <a:ext cx="12803" cy="296"/>
              <a:chOff x="4281" y="3744"/>
              <a:chExt cx="12803" cy="296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4281" y="3744"/>
                <a:ext cx="2074" cy="268"/>
                <a:chOff x="3276" y="3798"/>
                <a:chExt cx="2074" cy="268"/>
              </a:xfrm>
            </p:grpSpPr>
            <p:cxnSp>
              <p:nvCxnSpPr>
                <p:cNvPr id="15" name="直接连接符 14"/>
                <p:cNvCxnSpPr/>
                <p:nvPr/>
              </p:nvCxnSpPr>
              <p:spPr>
                <a:xfrm flipH="1">
                  <a:off x="3276" y="3946"/>
                  <a:ext cx="2074" cy="0"/>
                </a:xfrm>
                <a:prstGeom prst="line">
                  <a:avLst/>
                </a:prstGeom>
                <a:ln w="11430">
                  <a:solidFill>
                    <a:srgbClr val="7AC14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" name="椭圆 15"/>
                <p:cNvSpPr/>
                <p:nvPr/>
              </p:nvSpPr>
              <p:spPr>
                <a:xfrm>
                  <a:off x="3276" y="3798"/>
                  <a:ext cx="268" cy="268"/>
                </a:xfrm>
                <a:prstGeom prst="ellipse">
                  <a:avLst/>
                </a:prstGeom>
                <a:solidFill>
                  <a:srgbClr val="7AC14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35">
                    <a:latin typeface="Myriad Pro" panose="020B0503030403020204" pitchFamily="34" charset="0"/>
                  </a:endParaRPr>
                </a:p>
              </p:txBody>
            </p:sp>
          </p:grpSp>
          <p:grpSp>
            <p:nvGrpSpPr>
              <p:cNvPr id="12" name="组合 11"/>
              <p:cNvGrpSpPr/>
              <p:nvPr/>
            </p:nvGrpSpPr>
            <p:grpSpPr>
              <a:xfrm rot="10800000">
                <a:off x="15010" y="3772"/>
                <a:ext cx="2074" cy="268"/>
                <a:chOff x="3341" y="4066"/>
                <a:chExt cx="2074" cy="268"/>
              </a:xfrm>
            </p:grpSpPr>
            <p:cxnSp>
              <p:nvCxnSpPr>
                <p:cNvPr id="13" name="直接连接符 12"/>
                <p:cNvCxnSpPr/>
                <p:nvPr/>
              </p:nvCxnSpPr>
              <p:spPr>
                <a:xfrm flipH="1">
                  <a:off x="3341" y="4214"/>
                  <a:ext cx="2074" cy="0"/>
                </a:xfrm>
                <a:prstGeom prst="line">
                  <a:avLst/>
                </a:prstGeom>
                <a:ln w="11430">
                  <a:solidFill>
                    <a:srgbClr val="7AC14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椭圆 13"/>
                <p:cNvSpPr/>
                <p:nvPr/>
              </p:nvSpPr>
              <p:spPr>
                <a:xfrm>
                  <a:off x="3341" y="4066"/>
                  <a:ext cx="268" cy="268"/>
                </a:xfrm>
                <a:prstGeom prst="ellipse">
                  <a:avLst/>
                </a:prstGeom>
                <a:solidFill>
                  <a:srgbClr val="7AC14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35">
                    <a:latin typeface="Myriad Pro" panose="020B0503030403020204" pitchFamily="34" charset="0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0" y="1812625"/>
          <a:ext cx="12191998" cy="454648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824623"/>
                <a:gridCol w="1787874"/>
                <a:gridCol w="1894223"/>
                <a:gridCol w="1975937"/>
                <a:gridCol w="2195997"/>
                <a:gridCol w="2513344"/>
              </a:tblGrid>
              <a:tr h="717613">
                <a:tc>
                  <a:txBody>
                    <a:bodyPr/>
                    <a:lstStyle/>
                    <a:p>
                      <a:r>
                        <a:rPr lang="en-US" altLang="zh-CN" sz="1700" b="1" dirty="0">
                          <a:latin typeface="Myriad Pro" panose="020B0503030403020204" pitchFamily="34" charset="0"/>
                        </a:rPr>
                        <a:t>              Type</a:t>
                      </a:r>
                      <a:endParaRPr lang="en-US" altLang="zh-CN" sz="1700" b="1" dirty="0">
                        <a:latin typeface="Myriad Pro" panose="020B0503030403020204" pitchFamily="34" charset="0"/>
                      </a:endParaRPr>
                    </a:p>
                    <a:p>
                      <a:endParaRPr lang="en-US" altLang="zh-CN" sz="1700" b="1" dirty="0">
                        <a:latin typeface="Myriad Pro" panose="020B0503030403020204" pitchFamily="34" charset="0"/>
                      </a:endParaRPr>
                    </a:p>
                    <a:p>
                      <a:r>
                        <a:rPr lang="en-US" altLang="zh-CN" sz="1700" b="1" dirty="0">
                          <a:latin typeface="Myriad Pro" panose="020B0503030403020204" pitchFamily="34" charset="0"/>
                        </a:rPr>
                        <a:t>Brand</a:t>
                      </a:r>
                      <a:endParaRPr lang="en-US" altLang="zh-CN" sz="1700" b="1" dirty="0"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>
                    <a:lnTlToB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1" dirty="0">
                          <a:latin typeface="Myriad Pro" panose="020B0503030403020204" pitchFamily="34" charset="0"/>
                        </a:rPr>
                        <a:t>Flap barrier</a:t>
                      </a:r>
                      <a:endParaRPr lang="zh-CN" altLang="en-US" sz="1700" b="1" dirty="0"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1" dirty="0">
                          <a:latin typeface="Myriad Pro" panose="020B0503030403020204" pitchFamily="34" charset="0"/>
                        </a:rPr>
                        <a:t>Flap</a:t>
                      </a:r>
                      <a:r>
                        <a:rPr lang="zh-CN" altLang="en-US" sz="1700" b="1" dirty="0"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en-US" altLang="zh-CN" sz="1700" b="1" dirty="0">
                          <a:latin typeface="Myriad Pro" panose="020B0503030403020204" pitchFamily="34" charset="0"/>
                        </a:rPr>
                        <a:t>barrier</a:t>
                      </a:r>
                      <a:endParaRPr lang="zh-CN" altLang="en-US" sz="1700" b="1" dirty="0"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1" dirty="0">
                          <a:latin typeface="Myriad Pro" panose="020B0503030403020204" pitchFamily="34" charset="0"/>
                        </a:rPr>
                        <a:t>Swing</a:t>
                      </a:r>
                      <a:r>
                        <a:rPr lang="zh-CN" altLang="en-US" sz="1700" b="1" dirty="0"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en-US" altLang="zh-CN" sz="1700" b="1" dirty="0">
                          <a:latin typeface="Myriad Pro" panose="020B0503030403020204" pitchFamily="34" charset="0"/>
                        </a:rPr>
                        <a:t>barrier</a:t>
                      </a:r>
                      <a:endParaRPr lang="zh-CN" altLang="en-US" sz="1700" b="1" dirty="0"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1" dirty="0">
                          <a:latin typeface="Myriad Pro" panose="020B0503030403020204" pitchFamily="34" charset="0"/>
                        </a:rPr>
                        <a:t>Swing barrier</a:t>
                      </a:r>
                      <a:endParaRPr lang="zh-CN" altLang="en-US" sz="1700" b="1" dirty="0"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1" dirty="0">
                          <a:latin typeface="Myriad Pro" panose="020B0503030403020204" pitchFamily="34" charset="0"/>
                        </a:rPr>
                        <a:t>Swing</a:t>
                      </a:r>
                      <a:r>
                        <a:rPr lang="zh-CN" altLang="en-US" sz="1700" b="1" dirty="0"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en-US" altLang="zh-CN" sz="1700" b="1" dirty="0">
                          <a:latin typeface="Myriad Pro" panose="020B0503030403020204" pitchFamily="34" charset="0"/>
                        </a:rPr>
                        <a:t>barrier</a:t>
                      </a:r>
                      <a:endParaRPr lang="zh-CN" altLang="en-US" sz="1700" b="1" dirty="0"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</a:tr>
              <a:tr h="73029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1" dirty="0">
                          <a:latin typeface="Myriad Pro" panose="020B0503030403020204" pitchFamily="34" charset="0"/>
                        </a:rPr>
                        <a:t>ZKTeco</a:t>
                      </a:r>
                      <a:endParaRPr lang="zh-CN" altLang="en-US" sz="1700" b="1" dirty="0"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9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F1000</a:t>
                      </a:r>
                      <a:endParaRPr lang="en-US" altLang="zh-CN" sz="19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MCBF&gt;3m,</a:t>
                      </a:r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brushless motor, 5 pairs of IR sensors</a:t>
                      </a:r>
                      <a:endParaRPr lang="en-US" altLang="zh-CN" sz="11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9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Pro-F1000</a:t>
                      </a:r>
                      <a:endParaRPr lang="en-US" altLang="zh-CN" sz="19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MCBF&gt;10m,</a:t>
                      </a:r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brushless motor,</a:t>
                      </a:r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16</a:t>
                      </a:r>
                      <a:r>
                        <a:rPr lang="en-US" altLang="zh-CN" sz="1100" b="0" dirty="0">
                          <a:solidFill>
                            <a:srgbClr val="FF0000"/>
                          </a:solidFill>
                          <a:latin typeface="Myriad Pro" panose="020B0503030403020204" pitchFamily="34" charset="0"/>
                        </a:rPr>
                        <a:t> pairs of IR sensors</a:t>
                      </a:r>
                      <a:endParaRPr lang="en-US" altLang="zh-CN" sz="1100" b="0" dirty="0">
                        <a:solidFill>
                          <a:srgbClr val="FF0000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9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B1000</a:t>
                      </a:r>
                      <a:endParaRPr lang="en-US" altLang="zh-CN" sz="19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MCBF&gt;5m, brushless motor, 6 pairs of IR sensors</a:t>
                      </a:r>
                      <a:endParaRPr lang="en-US" altLang="zh-CN" sz="11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9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S1000</a:t>
                      </a:r>
                      <a:endParaRPr lang="en-US" altLang="zh-CN" sz="19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MCBF&gt;5m,</a:t>
                      </a:r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brushless motor, 8 pairs of IR sensors</a:t>
                      </a:r>
                      <a:endParaRPr lang="en-US" altLang="zh-CN" sz="11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9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Pro-S1000</a:t>
                      </a:r>
                      <a:endParaRPr lang="en-US" altLang="zh-CN" sz="19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MCBF&gt;10m,</a:t>
                      </a:r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Servo motor,</a:t>
                      </a:r>
                      <a:r>
                        <a:rPr lang="zh-CN" altLang="en-US" sz="1100" b="0" dirty="0">
                          <a:solidFill>
                            <a:srgbClr val="FF0000"/>
                          </a:solidFill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en-US" altLang="zh-CN" sz="1100" b="0" dirty="0">
                          <a:solidFill>
                            <a:srgbClr val="FF0000"/>
                          </a:solidFill>
                          <a:latin typeface="Myriad Pro" panose="020B0503030403020204" pitchFamily="34" charset="0"/>
                        </a:rPr>
                        <a:t>20 p</a:t>
                      </a: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airs of IR sensors</a:t>
                      </a:r>
                      <a:endParaRPr lang="en-US" altLang="zh-CN" sz="11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</a:tr>
              <a:tr h="59078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1" dirty="0">
                          <a:latin typeface="Myriad Pro" panose="020B0503030403020204" pitchFamily="34" charset="0"/>
                        </a:rPr>
                        <a:t>Brand A</a:t>
                      </a:r>
                      <a:endParaRPr lang="zh-CN" altLang="en-US" sz="1700" b="1" dirty="0"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MCBF&gt;5m, brushless motor,5 pairs of IR sensors</a:t>
                      </a:r>
                      <a:endParaRPr lang="en-US" altLang="zh-CN" sz="11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900" b="0" i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MCBF&gt;5m, brushless motor. 4 pairs of IR sensors</a:t>
                      </a:r>
                      <a:endParaRPr lang="en-US" altLang="zh-CN" sz="11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900" b="0" i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MCBF&gt;5m, brushless motor, 10 pairs of IR sensor</a:t>
                      </a:r>
                      <a:endParaRPr lang="en-US" altLang="zh-CN" sz="11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</a:tr>
              <a:tr h="451268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1" dirty="0">
                          <a:latin typeface="Myriad Pro" panose="020B0503030403020204" pitchFamily="34" charset="0"/>
                        </a:rPr>
                        <a:t>Brand B</a:t>
                      </a:r>
                      <a:endParaRPr lang="zh-CN" altLang="en-US" sz="1700" b="1" dirty="0"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MCBF&gt;3m, brushless motor</a:t>
                      </a:r>
                      <a:endParaRPr lang="en-US" altLang="zh-CN" sz="11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900" b="0" i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900" b="0" i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MCBF&gt;3m, brushless motor</a:t>
                      </a:r>
                      <a:endParaRPr lang="en-US" altLang="zh-CN" sz="11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900" b="0" i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</a:tr>
              <a:tr h="59078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1" dirty="0">
                          <a:latin typeface="Myriad Pro" panose="020B0503030403020204" pitchFamily="34" charset="0"/>
                        </a:rPr>
                        <a:t>Brand C</a:t>
                      </a:r>
                      <a:endParaRPr lang="zh-CN" altLang="en-US" sz="1700" b="1" dirty="0"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lang="zh-CN" altLang="en-US" sz="1900" b="0" i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MCBF&gt;6M, Servo motor, 12 pairs of IR sensors</a:t>
                      </a:r>
                      <a:endParaRPr lang="en-US" altLang="zh-CN" sz="11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MCBF&gt;6M, Servo motor, 12 pair of IR sensors</a:t>
                      </a:r>
                      <a:endParaRPr lang="en-US" altLang="zh-CN" sz="11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MCBF&gt;6M, Servo motor, 12 pairs of IR sensors</a:t>
                      </a:r>
                      <a:endParaRPr lang="en-US" altLang="zh-CN" sz="11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MCBF&gt;6M, Servo motor, 24 pairs of IR sensors</a:t>
                      </a:r>
                      <a:endParaRPr lang="en-US" altLang="zh-CN" sz="11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</a:tr>
              <a:tr h="59078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1" dirty="0">
                          <a:latin typeface="Myriad Pro" panose="020B0503030403020204" pitchFamily="34" charset="0"/>
                        </a:rPr>
                        <a:t>Brand D</a:t>
                      </a:r>
                      <a:endParaRPr lang="zh-CN" altLang="en-US" sz="1700" b="1" dirty="0"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900" b="0" i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900" b="0" i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MCBF&gt;5M, Servo motor,</a:t>
                      </a:r>
                      <a:r>
                        <a:rPr lang="zh-CN" altLang="en-US" sz="11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 </a:t>
                      </a: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12 pairs of IR sensors</a:t>
                      </a:r>
                      <a:endParaRPr lang="en-US" altLang="zh-CN" sz="11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0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MCBF&gt;5M, Servo motor, 12 pairs of IR sensors</a:t>
                      </a:r>
                      <a:endParaRPr lang="en-US" altLang="zh-CN" sz="10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MCBF&gt;5M, Servo motor, 20 pairs of IR sensors</a:t>
                      </a:r>
                      <a:endParaRPr lang="en-US" altLang="zh-CN" sz="1100" b="0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</a:tr>
              <a:tr h="73029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700" b="1" dirty="0">
                          <a:latin typeface="Myriad Pro" panose="020B0503030403020204" pitchFamily="34" charset="0"/>
                        </a:rPr>
                        <a:t>Brand E</a:t>
                      </a:r>
                      <a:endParaRPr lang="zh-CN" altLang="en-US" sz="1700" b="1" dirty="0"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900" b="0" i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0" kern="100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MCBF&gt;15M, </a:t>
                      </a: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brushless motor, </a:t>
                      </a:r>
                      <a:r>
                        <a:rPr lang="en-US" altLang="zh-CN" sz="1100" b="0" kern="100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13 pairs of </a:t>
                      </a: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IR sensors</a:t>
                      </a:r>
                      <a:endParaRPr lang="en-US" altLang="zh-CN" sz="1100" b="0" kern="100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900" b="0" i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  <a:tc>
                  <a:txBody>
                    <a:bodyPr/>
                    <a:lstStyle/>
                    <a:p>
                      <a:pPr algn="l"/>
                      <a:endParaRPr lang="zh-CN" altLang="en-US" sz="1900" b="0" i="1" dirty="0">
                        <a:solidFill>
                          <a:schemeClr val="tx1"/>
                        </a:solidFill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1100" b="0" kern="100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MCBF&gt;15M, </a:t>
                      </a: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brushless motor</a:t>
                      </a:r>
                      <a:r>
                        <a:rPr lang="en-US" altLang="zh-CN" sz="1100" b="0" kern="100" dirty="0">
                          <a:solidFill>
                            <a:schemeClr val="tx1"/>
                          </a:solidFill>
                          <a:effectLst/>
                          <a:latin typeface="Myriad Pro" panose="020B0503030403020204" pitchFamily="34" charset="0"/>
                        </a:rPr>
                        <a:t>, 8 pairs of </a:t>
                      </a:r>
                      <a:r>
                        <a:rPr lang="en-US" altLang="zh-CN" sz="1100" b="0" dirty="0">
                          <a:solidFill>
                            <a:schemeClr val="tx1"/>
                          </a:solidFill>
                          <a:latin typeface="Myriad Pro" panose="020B0503030403020204" pitchFamily="34" charset="0"/>
                        </a:rPr>
                        <a:t>IR sensors</a:t>
                      </a:r>
                      <a:endParaRPr lang="en-US" altLang="zh-CN" sz="1100" b="0" kern="100" dirty="0">
                        <a:solidFill>
                          <a:schemeClr val="tx1"/>
                        </a:solidFill>
                        <a:effectLst/>
                        <a:latin typeface="Myriad Pro" panose="020B0503030403020204" pitchFamily="34" charset="0"/>
                      </a:endParaRPr>
                    </a:p>
                  </a:txBody>
                  <a:tcPr marL="85043" marR="85043" marT="42521" marB="42521" anchor="ctr"/>
                </a:tc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1949767" y="733081"/>
            <a:ext cx="8129905" cy="584835"/>
            <a:chOff x="4914" y="2532"/>
            <a:chExt cx="12803" cy="921"/>
          </a:xfrm>
        </p:grpSpPr>
        <p:sp>
          <p:nvSpPr>
            <p:cNvPr id="6" name="文本框 5"/>
            <p:cNvSpPr txBox="1"/>
            <p:nvPr/>
          </p:nvSpPr>
          <p:spPr>
            <a:xfrm>
              <a:off x="6447" y="2532"/>
              <a:ext cx="9737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474B4F"/>
                  </a:solidFill>
                  <a:latin typeface="Myriad Pro" panose="020B0503030403020204" pitchFamily="34" charset="0"/>
                  <a:cs typeface="Myriad Pro Light" panose="020B0403030403020204" charset="0"/>
                  <a:sym typeface="+mn-ea"/>
                </a:rPr>
                <a:t>External products comparison</a:t>
              </a:r>
              <a:endParaRPr lang="en-US" altLang="zh-CN" sz="3200" b="1" dirty="0">
                <a:solidFill>
                  <a:srgbClr val="474B4F"/>
                </a:solidFill>
                <a:latin typeface="Myriad Pro" panose="020B0503030403020204" pitchFamily="34" charset="0"/>
                <a:cs typeface="Myriad Pro Light" panose="020B0403030403020204" charset="0"/>
                <a:sym typeface="+mn-ea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4914" y="2845"/>
              <a:ext cx="12803" cy="296"/>
              <a:chOff x="4281" y="3744"/>
              <a:chExt cx="12803" cy="296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4281" y="3744"/>
                <a:ext cx="2074" cy="268"/>
                <a:chOff x="3276" y="3798"/>
                <a:chExt cx="2074" cy="268"/>
              </a:xfrm>
            </p:grpSpPr>
            <p:cxnSp>
              <p:nvCxnSpPr>
                <p:cNvPr id="13" name="直接连接符 12"/>
                <p:cNvCxnSpPr/>
                <p:nvPr/>
              </p:nvCxnSpPr>
              <p:spPr>
                <a:xfrm flipH="1">
                  <a:off x="3276" y="3946"/>
                  <a:ext cx="2074" cy="0"/>
                </a:xfrm>
                <a:prstGeom prst="line">
                  <a:avLst/>
                </a:prstGeom>
                <a:ln w="11430">
                  <a:solidFill>
                    <a:srgbClr val="7AC14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椭圆 13"/>
                <p:cNvSpPr/>
                <p:nvPr/>
              </p:nvSpPr>
              <p:spPr>
                <a:xfrm>
                  <a:off x="3276" y="3798"/>
                  <a:ext cx="268" cy="268"/>
                </a:xfrm>
                <a:prstGeom prst="ellipse">
                  <a:avLst/>
                </a:prstGeom>
                <a:solidFill>
                  <a:srgbClr val="7AC14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35">
                    <a:latin typeface="Myriad Pro" panose="020B0503030403020204" pitchFamily="34" charset="0"/>
                  </a:endParaRPr>
                </a:p>
              </p:txBody>
            </p:sp>
          </p:grpSp>
          <p:grpSp>
            <p:nvGrpSpPr>
              <p:cNvPr id="10" name="组合 9"/>
              <p:cNvGrpSpPr/>
              <p:nvPr/>
            </p:nvGrpSpPr>
            <p:grpSpPr>
              <a:xfrm rot="10800000">
                <a:off x="15010" y="3772"/>
                <a:ext cx="2074" cy="268"/>
                <a:chOff x="3341" y="4066"/>
                <a:chExt cx="2074" cy="268"/>
              </a:xfrm>
            </p:grpSpPr>
            <p:cxnSp>
              <p:nvCxnSpPr>
                <p:cNvPr id="11" name="直接连接符 10"/>
                <p:cNvCxnSpPr/>
                <p:nvPr/>
              </p:nvCxnSpPr>
              <p:spPr>
                <a:xfrm flipH="1">
                  <a:off x="3341" y="4214"/>
                  <a:ext cx="2074" cy="0"/>
                </a:xfrm>
                <a:prstGeom prst="line">
                  <a:avLst/>
                </a:prstGeom>
                <a:ln w="11430">
                  <a:solidFill>
                    <a:srgbClr val="7AC14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椭圆 11"/>
                <p:cNvSpPr/>
                <p:nvPr/>
              </p:nvSpPr>
              <p:spPr>
                <a:xfrm>
                  <a:off x="3341" y="4066"/>
                  <a:ext cx="268" cy="268"/>
                </a:xfrm>
                <a:prstGeom prst="ellipse">
                  <a:avLst/>
                </a:prstGeom>
                <a:solidFill>
                  <a:srgbClr val="7AC14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35">
                    <a:latin typeface="Myriad Pro" panose="020B0503030403020204" pitchFamily="34" charset="0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箭头: 上弧形 14"/>
          <p:cNvSpPr/>
          <p:nvPr/>
        </p:nvSpPr>
        <p:spPr>
          <a:xfrm rot="17821754">
            <a:off x="7110672" y="1775238"/>
            <a:ext cx="1535036" cy="923330"/>
          </a:xfrm>
          <a:prstGeom prst="curved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24838" y="3604654"/>
            <a:ext cx="4911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Modularization: Prices are more competitive, and products could be shipped and delivered more quickly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箭头: 下 6"/>
          <p:cNvSpPr/>
          <p:nvPr/>
        </p:nvSpPr>
        <p:spPr>
          <a:xfrm>
            <a:off x="1918491" y="2785057"/>
            <a:ext cx="342105" cy="690664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yriad Pro" panose="020B0503030403020204" pitchFamily="34" charset="0"/>
            </a:endParaRPr>
          </a:p>
        </p:txBody>
      </p:sp>
      <p:sp>
        <p:nvSpPr>
          <p:cNvPr id="8" name="箭头: 下 7"/>
          <p:cNvSpPr/>
          <p:nvPr/>
        </p:nvSpPr>
        <p:spPr>
          <a:xfrm>
            <a:off x="1498094" y="2785057"/>
            <a:ext cx="342105" cy="512291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yriad Pro" panose="020B0503030403020204" pitchFamily="34" charset="0"/>
            </a:endParaRPr>
          </a:p>
        </p:txBody>
      </p:sp>
      <p:sp>
        <p:nvSpPr>
          <p:cNvPr id="9" name="箭头: 下 8"/>
          <p:cNvSpPr/>
          <p:nvPr/>
        </p:nvSpPr>
        <p:spPr>
          <a:xfrm>
            <a:off x="2314160" y="2785057"/>
            <a:ext cx="342105" cy="512291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yriad Pro" panose="020B0503030403020204" pitchFamily="34" charset="0"/>
            </a:endParaRPr>
          </a:p>
        </p:txBody>
      </p:sp>
      <p:sp>
        <p:nvSpPr>
          <p:cNvPr id="11" name="箭头: 下 10"/>
          <p:cNvSpPr/>
          <p:nvPr/>
        </p:nvSpPr>
        <p:spPr>
          <a:xfrm>
            <a:off x="4272105" y="2747349"/>
            <a:ext cx="342105" cy="690664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yriad Pro" panose="020B0503030403020204" pitchFamily="34" charset="0"/>
            </a:endParaRPr>
          </a:p>
        </p:txBody>
      </p:sp>
      <p:sp>
        <p:nvSpPr>
          <p:cNvPr id="12" name="箭头: 下 11"/>
          <p:cNvSpPr/>
          <p:nvPr/>
        </p:nvSpPr>
        <p:spPr>
          <a:xfrm>
            <a:off x="3851708" y="2747349"/>
            <a:ext cx="342105" cy="512291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yriad Pro" panose="020B0503030403020204" pitchFamily="34" charset="0"/>
            </a:endParaRPr>
          </a:p>
        </p:txBody>
      </p:sp>
      <p:sp>
        <p:nvSpPr>
          <p:cNvPr id="13" name="箭头: 下 12"/>
          <p:cNvSpPr/>
          <p:nvPr/>
        </p:nvSpPr>
        <p:spPr>
          <a:xfrm>
            <a:off x="4667774" y="2747349"/>
            <a:ext cx="342105" cy="512291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Myriad Pro" panose="020B0503030403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707799" y="1972611"/>
            <a:ext cx="3239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yriad Pro" panose="020B0503030403020204" pitchFamily="34" charset="0"/>
              </a:rPr>
              <a:t>Flexibility</a:t>
            </a:r>
            <a:endParaRPr lang="zh-CN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yriad Pro" panose="020B0503030403020204" pitchFamily="34" charset="0"/>
            </a:endParaRPr>
          </a:p>
        </p:txBody>
      </p:sp>
      <p:sp>
        <p:nvSpPr>
          <p:cNvPr id="16" name="箭头: 上弧形 15"/>
          <p:cNvSpPr/>
          <p:nvPr/>
        </p:nvSpPr>
        <p:spPr>
          <a:xfrm rot="7057850">
            <a:off x="8071703" y="2333121"/>
            <a:ext cx="1535036" cy="923330"/>
          </a:xfrm>
          <a:prstGeom prst="curved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808515" y="3604654"/>
            <a:ext cx="4911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Access reader panels r</a:t>
            </a:r>
            <a:r>
              <a:rPr lang="en-US" altLang="zh-HK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educes middlemen’s or users’ inventory pressure and installation time &amp; expenses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160248" y="4584034"/>
            <a:ext cx="51239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yriad Pro" panose="020B0503030403020204" pitchFamily="34" charset="0"/>
              </a:rPr>
              <a:t>Easy installation</a:t>
            </a:r>
            <a:endParaRPr lang="zh-CN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yriad Pro" panose="020B0503030403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160248" y="5699471"/>
            <a:ext cx="4670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Only removing 4 pcs screw, you can access all the interior components. 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740196" y="4584034"/>
            <a:ext cx="330917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yriad Pro" panose="020B0503030403020204" pitchFamily="34" charset="0"/>
              </a:rPr>
              <a:t>Reliability</a:t>
            </a:r>
            <a:endParaRPr lang="zh-CN" alt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yriad Pro" panose="020B050303040302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090803" y="1965694"/>
            <a:ext cx="27723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yriad Pro" panose="020B0503030403020204" pitchFamily="34" charset="0"/>
              </a:rPr>
              <a:t>Delivery</a:t>
            </a:r>
            <a:endParaRPr lang="zh-CN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yriad Pro" panose="020B0503030403020204" pitchFamily="34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1160248" y="1972611"/>
            <a:ext cx="18966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Myriad Pro" panose="020B0503030403020204" pitchFamily="34" charset="0"/>
              </a:rPr>
              <a:t>COST</a:t>
            </a:r>
            <a:endParaRPr lang="zh-CN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Myriad Pro" panose="020B0503030403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808515" y="5631905"/>
            <a:ext cx="49797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MCBF of the standard version device is proven to be  over 2M, while what of the premium version is proven to be up to 10M. The Series supports 5-year warranty.</a:t>
            </a:r>
            <a:endParaRPr lang="zh-CN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735021" y="330836"/>
            <a:ext cx="6646545" cy="1076960"/>
            <a:chOff x="6082" y="2150"/>
            <a:chExt cx="10467" cy="1696"/>
          </a:xfrm>
        </p:grpSpPr>
        <p:sp>
          <p:nvSpPr>
            <p:cNvPr id="25" name="文本框 24"/>
            <p:cNvSpPr txBox="1"/>
            <p:nvPr/>
          </p:nvSpPr>
          <p:spPr>
            <a:xfrm>
              <a:off x="6447" y="2150"/>
              <a:ext cx="9737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474B4F"/>
                  </a:solidFill>
                  <a:latin typeface="Myriad Pro" panose="020B0503030403020204" pitchFamily="34" charset="0"/>
                  <a:cs typeface="Myriad Pro Light" panose="020B0403030403020204" charset="0"/>
                  <a:sym typeface="+mn-ea"/>
                </a:rPr>
                <a:t>Mars and Mars Pro</a:t>
              </a:r>
              <a:endParaRPr lang="en-US" altLang="zh-CN" sz="3200" b="1" dirty="0">
                <a:solidFill>
                  <a:srgbClr val="474B4F"/>
                </a:solidFill>
                <a:latin typeface="Myriad Pro" panose="020B0503030403020204" pitchFamily="34" charset="0"/>
                <a:cs typeface="Myriad Pro Light" panose="020B0403030403020204" charset="0"/>
                <a:sym typeface="+mn-ea"/>
              </a:endParaRPr>
            </a:p>
            <a:p>
              <a:pPr algn="ctr"/>
              <a:r>
                <a:rPr lang="en-US" altLang="zh-CN" sz="3200" b="1" dirty="0">
                  <a:solidFill>
                    <a:srgbClr val="474B4F"/>
                  </a:solidFill>
                  <a:latin typeface="Myriad Pro" panose="020B0503030403020204" pitchFamily="34" charset="0"/>
                  <a:cs typeface="Myriad Pro Light" panose="020B0403030403020204" charset="0"/>
                  <a:sym typeface="+mn-ea"/>
                </a:rPr>
                <a:t>Series Features</a:t>
              </a:r>
              <a:endParaRPr lang="en-US" altLang="zh-CN" sz="3200" b="1" dirty="0">
                <a:solidFill>
                  <a:srgbClr val="474B4F"/>
                </a:solidFill>
                <a:latin typeface="Myriad Pro" panose="020B0503030403020204" pitchFamily="34" charset="0"/>
                <a:cs typeface="Myriad Pro Light" panose="020B0403030403020204" charset="0"/>
                <a:sym typeface="+mn-ea"/>
              </a:endParaRPr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6082" y="2845"/>
              <a:ext cx="10467" cy="301"/>
              <a:chOff x="5449" y="3744"/>
              <a:chExt cx="10467" cy="301"/>
            </a:xfrm>
          </p:grpSpPr>
          <p:grpSp>
            <p:nvGrpSpPr>
              <p:cNvPr id="27" name="组合 26"/>
              <p:cNvGrpSpPr/>
              <p:nvPr/>
            </p:nvGrpSpPr>
            <p:grpSpPr>
              <a:xfrm>
                <a:off x="5449" y="3744"/>
                <a:ext cx="2074" cy="268"/>
                <a:chOff x="4444" y="3798"/>
                <a:chExt cx="2074" cy="268"/>
              </a:xfrm>
            </p:grpSpPr>
            <p:cxnSp>
              <p:nvCxnSpPr>
                <p:cNvPr id="31" name="直接连接符 30"/>
                <p:cNvCxnSpPr/>
                <p:nvPr/>
              </p:nvCxnSpPr>
              <p:spPr>
                <a:xfrm flipH="1">
                  <a:off x="4444" y="3946"/>
                  <a:ext cx="2074" cy="0"/>
                </a:xfrm>
                <a:prstGeom prst="line">
                  <a:avLst/>
                </a:prstGeom>
                <a:ln w="11430">
                  <a:solidFill>
                    <a:srgbClr val="7AC14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椭圆 31"/>
                <p:cNvSpPr/>
                <p:nvPr/>
              </p:nvSpPr>
              <p:spPr>
                <a:xfrm>
                  <a:off x="4444" y="3798"/>
                  <a:ext cx="268" cy="268"/>
                </a:xfrm>
                <a:prstGeom prst="ellipse">
                  <a:avLst/>
                </a:prstGeom>
                <a:solidFill>
                  <a:srgbClr val="7AC14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35">
                    <a:latin typeface="Myriad Pro" panose="020B0503030403020204" pitchFamily="34" charset="0"/>
                  </a:endParaRP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 rot="10800000">
                <a:off x="13842" y="3777"/>
                <a:ext cx="2074" cy="268"/>
                <a:chOff x="4509" y="4061"/>
                <a:chExt cx="2074" cy="268"/>
              </a:xfrm>
            </p:grpSpPr>
            <p:cxnSp>
              <p:nvCxnSpPr>
                <p:cNvPr id="29" name="直接连接符 28"/>
                <p:cNvCxnSpPr/>
                <p:nvPr/>
              </p:nvCxnSpPr>
              <p:spPr>
                <a:xfrm flipH="1">
                  <a:off x="4509" y="4209"/>
                  <a:ext cx="2074" cy="0"/>
                </a:xfrm>
                <a:prstGeom prst="line">
                  <a:avLst/>
                </a:prstGeom>
                <a:ln w="11430">
                  <a:solidFill>
                    <a:srgbClr val="7AC14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椭圆 29"/>
                <p:cNvSpPr/>
                <p:nvPr/>
              </p:nvSpPr>
              <p:spPr>
                <a:xfrm>
                  <a:off x="4509" y="4061"/>
                  <a:ext cx="268" cy="268"/>
                </a:xfrm>
                <a:prstGeom prst="ellipse">
                  <a:avLst/>
                </a:prstGeom>
                <a:solidFill>
                  <a:srgbClr val="7AC14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35">
                    <a:latin typeface="Myriad Pro" panose="020B0503030403020204" pitchFamily="34" charset="0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39302" y="1635742"/>
            <a:ext cx="11976100" cy="4869815"/>
            <a:chOff x="3813" y="5035"/>
            <a:chExt cx="18860" cy="7669"/>
          </a:xfrm>
        </p:grpSpPr>
        <p:sp>
          <p:nvSpPr>
            <p:cNvPr id="3" name="文本框 2"/>
            <p:cNvSpPr txBox="1"/>
            <p:nvPr/>
          </p:nvSpPr>
          <p:spPr>
            <a:xfrm>
              <a:off x="8572" y="6839"/>
              <a:ext cx="13688" cy="58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>
                  <a:solidFill>
                    <a:srgbClr val="474B4F"/>
                  </a:solidFill>
                  <a:latin typeface="Myriad Pro Light" panose="020B0403030403020204" charset="0"/>
                  <a:cs typeface="Myriad Pro Light" panose="020B0403030403020204" charset="0"/>
                  <a:sym typeface="+mn-ea"/>
                </a:rPr>
                <a:t>Products applications</a:t>
              </a:r>
              <a:endParaRPr lang="en-US" altLang="zh-CN" sz="3200" dirty="0">
                <a:solidFill>
                  <a:srgbClr val="474B4F"/>
                </a:solidFill>
                <a:latin typeface="Myriad Pro Light" panose="020B0403030403020204" charset="0"/>
                <a:cs typeface="Myriad Pro Light" panose="020B0403030403020204" charset="0"/>
                <a:sym typeface="+mn-ea"/>
              </a:endParaRPr>
            </a:p>
            <a:p>
              <a:pPr marL="571500" lvl="1" indent="-571500">
                <a:buFont typeface="Arial" panose="020B0604020202090204" pitchFamily="34" charset="0"/>
                <a:buChar char="•"/>
              </a:pPr>
              <a:r>
                <a:rPr lang="en-US" altLang="zh-CN" sz="3200" dirty="0">
                  <a:solidFill>
                    <a:srgbClr val="474B4F"/>
                  </a:solidFill>
                  <a:latin typeface="Myriad Pro Light" panose="020B0403030403020204" charset="0"/>
                </a:rPr>
                <a:t>Sports Halls</a:t>
              </a:r>
              <a:endParaRPr lang="en-US" altLang="zh-CN" sz="3200" dirty="0">
                <a:solidFill>
                  <a:srgbClr val="474B4F"/>
                </a:solidFill>
                <a:latin typeface="Myriad Pro Light" panose="020B0403030403020204" charset="0"/>
              </a:endParaRPr>
            </a:p>
            <a:p>
              <a:pPr marL="571500" lvl="1" indent="-571500">
                <a:buFont typeface="Arial" panose="020B0604020202090204" pitchFamily="34" charset="0"/>
                <a:buChar char="•"/>
              </a:pPr>
              <a:r>
                <a:rPr lang="en-US" altLang="zh-CN" sz="3200" dirty="0">
                  <a:solidFill>
                    <a:srgbClr val="474B4F"/>
                  </a:solidFill>
                  <a:latin typeface="Myriad Pro Light" panose="020B0403030403020204" charset="0"/>
                </a:rPr>
                <a:t>Elevator Lobbies</a:t>
              </a:r>
              <a:endParaRPr lang="en-US" altLang="zh-CN" sz="3200" dirty="0">
                <a:solidFill>
                  <a:srgbClr val="474B4F"/>
                </a:solidFill>
                <a:latin typeface="Myriad Pro Light" panose="020B0403030403020204" charset="0"/>
              </a:endParaRPr>
            </a:p>
            <a:p>
              <a:pPr marL="571500" lvl="1" indent="-571500">
                <a:buFont typeface="Arial" panose="020B0604020202090204" pitchFamily="34" charset="0"/>
                <a:buChar char="•"/>
              </a:pPr>
              <a:r>
                <a:rPr lang="en-US" altLang="zh-CN" sz="3200" dirty="0">
                  <a:solidFill>
                    <a:srgbClr val="474B4F"/>
                  </a:solidFill>
                  <a:latin typeface="Myriad Pro Light" panose="020B0403030403020204" charset="0"/>
                </a:rPr>
                <a:t>Offices</a:t>
              </a:r>
              <a:endParaRPr lang="en-US" altLang="zh-CN" sz="3200" dirty="0">
                <a:solidFill>
                  <a:srgbClr val="474B4F"/>
                </a:solidFill>
                <a:latin typeface="Myriad Pro Light" panose="020B0403030403020204" charset="0"/>
              </a:endParaRPr>
            </a:p>
            <a:p>
              <a:pPr marL="571500" lvl="1" indent="-571500">
                <a:buFont typeface="Arial" panose="020B0604020202090204" pitchFamily="34" charset="0"/>
                <a:buChar char="•"/>
              </a:pPr>
              <a:r>
                <a:rPr lang="en-US" altLang="zh-CN" sz="3200" dirty="0">
                  <a:solidFill>
                    <a:srgbClr val="474B4F"/>
                  </a:solidFill>
                  <a:latin typeface="Myriad Pro Light" panose="020B0403030403020204" charset="0"/>
                </a:rPr>
                <a:t>Stations</a:t>
              </a:r>
              <a:endParaRPr lang="en-US" altLang="zh-CN" sz="3200" dirty="0">
                <a:solidFill>
                  <a:srgbClr val="474B4F"/>
                </a:solidFill>
                <a:latin typeface="Myriad Pro Light" panose="020B0403030403020204" charset="0"/>
              </a:endParaRPr>
            </a:p>
            <a:p>
              <a:pPr marL="571500" lvl="1" indent="-571500">
                <a:buFont typeface="Arial" panose="020B0604020202090204" pitchFamily="34" charset="0"/>
                <a:buChar char="•"/>
              </a:pPr>
              <a:r>
                <a:rPr lang="en-US" altLang="zh-CN" sz="3200" dirty="0">
                  <a:solidFill>
                    <a:srgbClr val="474B4F"/>
                  </a:solidFill>
                  <a:latin typeface="Myriad Pro Light" panose="020B0403030403020204" charset="0"/>
                  <a:sym typeface="+mn-ea"/>
                </a:rPr>
                <a:t>Exhibition Centers</a:t>
              </a:r>
              <a:endParaRPr lang="en-US" altLang="zh-CN" sz="3200" dirty="0">
                <a:solidFill>
                  <a:srgbClr val="474B4F"/>
                </a:solidFill>
                <a:latin typeface="Myriad Pro Light" panose="020B0403030403020204" charset="0"/>
                <a:sym typeface="+mn-ea"/>
              </a:endParaRPr>
            </a:p>
            <a:p>
              <a:pPr marL="571500" indent="-571500">
                <a:buFont typeface="Arial" panose="020B0604020202090204" pitchFamily="34" charset="0"/>
                <a:buChar char="•"/>
              </a:pPr>
              <a:endParaRPr lang="en-US" altLang="zh-CN" sz="3200" dirty="0">
                <a:solidFill>
                  <a:srgbClr val="474B4F"/>
                </a:solidFill>
                <a:latin typeface="Myriad Pro Light" panose="020B0403030403020204" charset="0"/>
                <a:cs typeface="Myriad Pro Light" panose="020B0403030403020204" charset="0"/>
                <a:sym typeface="+mn-ea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8846" y="6461"/>
              <a:ext cx="13827" cy="0"/>
              <a:chOff x="5617" y="3203"/>
              <a:chExt cx="8780" cy="0"/>
            </a:xfrm>
          </p:grpSpPr>
          <p:cxnSp>
            <p:nvCxnSpPr>
              <p:cNvPr id="8" name="直接连接符 7"/>
              <p:cNvCxnSpPr/>
              <p:nvPr/>
            </p:nvCxnSpPr>
            <p:spPr>
              <a:xfrm>
                <a:off x="5617" y="3203"/>
                <a:ext cx="8780" cy="0"/>
              </a:xfrm>
              <a:prstGeom prst="line">
                <a:avLst/>
              </a:prstGeom>
              <a:ln w="25400">
                <a:solidFill>
                  <a:srgbClr val="7AC1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>
                <a:off x="5617" y="3203"/>
                <a:ext cx="1817" cy="0"/>
              </a:xfrm>
              <a:prstGeom prst="line">
                <a:avLst/>
              </a:prstGeom>
              <a:ln w="63500">
                <a:solidFill>
                  <a:srgbClr val="7AC1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组合 4"/>
            <p:cNvGrpSpPr/>
            <p:nvPr/>
          </p:nvGrpSpPr>
          <p:grpSpPr>
            <a:xfrm>
              <a:off x="3813" y="5035"/>
              <a:ext cx="4321" cy="4321"/>
              <a:chOff x="2320" y="2080"/>
              <a:chExt cx="2586" cy="2586"/>
            </a:xfrm>
          </p:grpSpPr>
          <p:sp>
            <p:nvSpPr>
              <p:cNvPr id="6" name="椭圆 5"/>
              <p:cNvSpPr/>
              <p:nvPr/>
            </p:nvSpPr>
            <p:spPr>
              <a:xfrm>
                <a:off x="2320" y="2080"/>
                <a:ext cx="2586" cy="2586"/>
              </a:xfrm>
              <a:prstGeom prst="ellipse">
                <a:avLst/>
              </a:prstGeom>
              <a:solidFill>
                <a:srgbClr val="7AC14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35"/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2731" y="2720"/>
                <a:ext cx="1764" cy="1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5400">
                    <a:solidFill>
                      <a:schemeClr val="bg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1pPr>
              </a:lstStyle>
              <a:p>
                <a:r>
                  <a:rPr lang="en-US" altLang="zh-CN" sz="7560" dirty="0">
                    <a:solidFill>
                      <a:schemeClr val="bg1"/>
                    </a:solidFill>
                    <a:latin typeface="思源黑体 CN Bold" panose="020B0800000000000000" charset="-122"/>
                    <a:ea typeface="思源黑体 CN Bold" panose="020B0800000000000000" charset="-122"/>
                    <a:cs typeface="+mn-ea"/>
                    <a:sym typeface="+mn-lt"/>
                  </a:rPr>
                  <a:t>04</a:t>
                </a:r>
                <a:endParaRPr lang="en-US" altLang="zh-CN" sz="7560" dirty="0">
                  <a:solidFill>
                    <a:schemeClr val="bg1"/>
                  </a:solidFill>
                  <a:latin typeface="思源黑体 CN Bold" panose="020B0800000000000000" charset="-122"/>
                  <a:ea typeface="思源黑体 CN Bold" panose="020B0800000000000000" charset="-122"/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86671" y="1897210"/>
            <a:ext cx="6096094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92D050"/>
                </a:solidFill>
                <a:latin typeface="Myriad Pro" panose="020B0503030403020204" pitchFamily="34" charset="0"/>
              </a:rPr>
              <a:t>Device recommended: Mars-B1000 Series</a:t>
            </a:r>
            <a:endParaRPr lang="en-US" altLang="zh-CN" b="1" dirty="0">
              <a:solidFill>
                <a:srgbClr val="92D050"/>
              </a:solidFill>
              <a:latin typeface="Myriad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b="0" i="0" dirty="0">
                <a:solidFill>
                  <a:srgbClr val="666666"/>
                </a:solidFill>
                <a:effectLst/>
                <a:latin typeface="Myriad Pro" panose="020B0503030403020204" pitchFamily="34" charset="0"/>
              </a:rPr>
              <a:t>Obvious indicator guidance</a:t>
            </a:r>
            <a:endParaRPr lang="en-US" altLang="zh-CN" b="0" i="0" dirty="0">
              <a:solidFill>
                <a:srgbClr val="666666"/>
              </a:solidFill>
              <a:effectLst/>
              <a:latin typeface="Myriad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dirty="0">
                <a:solidFill>
                  <a:srgbClr val="666666"/>
                </a:solidFill>
                <a:latin typeface="Myriad Pro" panose="020B0503030403020204" pitchFamily="34" charset="0"/>
              </a:rPr>
              <a:t>Wide lane width of 900mm</a:t>
            </a:r>
            <a:endParaRPr lang="en-US" altLang="zh-CN" dirty="0">
              <a:solidFill>
                <a:srgbClr val="666666"/>
              </a:solidFill>
              <a:latin typeface="Myriad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dirty="0">
                <a:solidFill>
                  <a:srgbClr val="666666"/>
                </a:solidFill>
                <a:latin typeface="Myriad Pro" panose="020B0503030403020204" pitchFamily="34" charset="0"/>
              </a:rPr>
              <a:t>IR sensors that detect abnormal situation and trigger alarm</a:t>
            </a:r>
            <a:endParaRPr lang="en-US" altLang="zh-CN" dirty="0">
              <a:solidFill>
                <a:srgbClr val="666666"/>
              </a:solidFill>
              <a:latin typeface="Myriad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dirty="0">
                <a:solidFill>
                  <a:srgbClr val="666666"/>
                </a:solidFill>
                <a:latin typeface="Myriad Pro" panose="020B0503030403020204" pitchFamily="34" charset="0"/>
              </a:rPr>
              <a:t>Support stainless steel barrier with better anti-collision ability </a:t>
            </a:r>
            <a:endParaRPr lang="en-US" altLang="zh-CN" b="0" i="0" dirty="0">
              <a:solidFill>
                <a:srgbClr val="666666"/>
              </a:solidFill>
              <a:effectLst/>
              <a:latin typeface="Myriad Pro" panose="020B0503030403020204" pitchFamily="34" charset="0"/>
            </a:endParaRPr>
          </a:p>
          <a:p>
            <a:r>
              <a:rPr lang="en-US" altLang="zh-CN" sz="2000" dirty="0">
                <a:solidFill>
                  <a:srgbClr val="666666"/>
                </a:solidFill>
                <a:latin typeface="Arial" panose="020B0604020202090204" pitchFamily="34" charset="0"/>
              </a:rPr>
              <a:t> </a:t>
            </a:r>
            <a:endParaRPr lang="zh-CN" altLang="en-US" sz="2000" dirty="0">
              <a:solidFill>
                <a:srgbClr val="666666"/>
              </a:solidFill>
              <a:latin typeface="Arial" panose="020B060402020209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03673" y="1897210"/>
            <a:ext cx="5288327" cy="3818351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735021" y="330201"/>
            <a:ext cx="6646545" cy="1076960"/>
            <a:chOff x="6082" y="2149"/>
            <a:chExt cx="10467" cy="1696"/>
          </a:xfrm>
        </p:grpSpPr>
        <p:sp>
          <p:nvSpPr>
            <p:cNvPr id="19" name="文本框 18"/>
            <p:cNvSpPr txBox="1"/>
            <p:nvPr/>
          </p:nvSpPr>
          <p:spPr>
            <a:xfrm>
              <a:off x="6479" y="2149"/>
              <a:ext cx="9737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474B4F"/>
                  </a:solidFill>
                  <a:latin typeface="Myriad Pro" panose="020B0503030403020204" pitchFamily="34" charset="0"/>
                  <a:cs typeface="Myriad Pro Light" panose="020B0403030403020204" charset="0"/>
                  <a:sym typeface="+mn-ea"/>
                </a:rPr>
                <a:t>Applications</a:t>
              </a:r>
              <a:endParaRPr lang="en-US" altLang="zh-CN" sz="3200" b="1" dirty="0">
                <a:solidFill>
                  <a:srgbClr val="474B4F"/>
                </a:solidFill>
                <a:latin typeface="Myriad Pro" panose="020B0503030403020204" pitchFamily="34" charset="0"/>
                <a:cs typeface="Myriad Pro Light" panose="020B0403030403020204" charset="0"/>
                <a:sym typeface="+mn-ea"/>
              </a:endParaRPr>
            </a:p>
            <a:p>
              <a:pPr algn="ctr"/>
              <a:r>
                <a:rPr lang="en-US" altLang="zh-CN" sz="3200" b="1" dirty="0">
                  <a:solidFill>
                    <a:srgbClr val="474B4F"/>
                  </a:solidFill>
                  <a:latin typeface="Myriad Pro" panose="020B0503030403020204" pitchFamily="34" charset="0"/>
                  <a:cs typeface="Myriad Pro Light" panose="020B0403030403020204" charset="0"/>
                  <a:sym typeface="+mn-ea"/>
                </a:rPr>
                <a:t>Sport Halls</a:t>
              </a:r>
              <a:endParaRPr lang="en-US" altLang="zh-CN" sz="3200" b="1" dirty="0">
                <a:solidFill>
                  <a:srgbClr val="474B4F"/>
                </a:solidFill>
                <a:latin typeface="Myriad Pro" panose="020B0503030403020204" pitchFamily="34" charset="0"/>
                <a:cs typeface="Myriad Pro Light" panose="020B0403030403020204" charset="0"/>
                <a:sym typeface="+mn-ea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6082" y="2845"/>
              <a:ext cx="10467" cy="301"/>
              <a:chOff x="5449" y="3744"/>
              <a:chExt cx="10467" cy="301"/>
            </a:xfrm>
          </p:grpSpPr>
          <p:grpSp>
            <p:nvGrpSpPr>
              <p:cNvPr id="21" name="组合 20"/>
              <p:cNvGrpSpPr/>
              <p:nvPr/>
            </p:nvGrpSpPr>
            <p:grpSpPr>
              <a:xfrm>
                <a:off x="5449" y="3744"/>
                <a:ext cx="2074" cy="268"/>
                <a:chOff x="4444" y="3798"/>
                <a:chExt cx="2074" cy="268"/>
              </a:xfrm>
            </p:grpSpPr>
            <p:cxnSp>
              <p:nvCxnSpPr>
                <p:cNvPr id="25" name="直接连接符 24"/>
                <p:cNvCxnSpPr/>
                <p:nvPr/>
              </p:nvCxnSpPr>
              <p:spPr>
                <a:xfrm flipH="1">
                  <a:off x="4444" y="3946"/>
                  <a:ext cx="2074" cy="0"/>
                </a:xfrm>
                <a:prstGeom prst="line">
                  <a:avLst/>
                </a:prstGeom>
                <a:ln w="11430">
                  <a:solidFill>
                    <a:srgbClr val="7AC14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椭圆 25"/>
                <p:cNvSpPr/>
                <p:nvPr/>
              </p:nvSpPr>
              <p:spPr>
                <a:xfrm>
                  <a:off x="4444" y="3798"/>
                  <a:ext cx="268" cy="268"/>
                </a:xfrm>
                <a:prstGeom prst="ellipse">
                  <a:avLst/>
                </a:prstGeom>
                <a:solidFill>
                  <a:srgbClr val="7AC14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35">
                    <a:latin typeface="Myriad Pro" panose="020B0503030403020204" pitchFamily="34" charset="0"/>
                  </a:endParaRP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 rot="10800000">
                <a:off x="13842" y="3777"/>
                <a:ext cx="2074" cy="268"/>
                <a:chOff x="4509" y="4061"/>
                <a:chExt cx="2074" cy="268"/>
              </a:xfrm>
            </p:grpSpPr>
            <p:cxnSp>
              <p:nvCxnSpPr>
                <p:cNvPr id="23" name="直接连接符 22"/>
                <p:cNvCxnSpPr/>
                <p:nvPr/>
              </p:nvCxnSpPr>
              <p:spPr>
                <a:xfrm flipH="1">
                  <a:off x="4509" y="4209"/>
                  <a:ext cx="2074" cy="0"/>
                </a:xfrm>
                <a:prstGeom prst="line">
                  <a:avLst/>
                </a:prstGeom>
                <a:ln w="11430">
                  <a:solidFill>
                    <a:srgbClr val="7AC14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椭圆 23"/>
                <p:cNvSpPr/>
                <p:nvPr/>
              </p:nvSpPr>
              <p:spPr>
                <a:xfrm>
                  <a:off x="4509" y="4061"/>
                  <a:ext cx="268" cy="268"/>
                </a:xfrm>
                <a:prstGeom prst="ellipse">
                  <a:avLst/>
                </a:prstGeom>
                <a:solidFill>
                  <a:srgbClr val="7AC14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35">
                    <a:latin typeface="Myriad Pro" panose="020B0503030403020204" pitchFamily="34" charset="0"/>
                  </a:endParaRPr>
                </a:p>
              </p:txBody>
            </p:sp>
          </p:grpSp>
        </p:grpSp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9" r="27422"/>
          <a:stretch>
            <a:fillRect/>
          </a:stretch>
        </p:blipFill>
        <p:spPr>
          <a:xfrm>
            <a:off x="8417282" y="3732022"/>
            <a:ext cx="2392958" cy="225666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86671" y="1897210"/>
            <a:ext cx="5599738" cy="25789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92D050"/>
                </a:solidFill>
                <a:latin typeface="Myriad Pro" panose="020B0503030403020204" pitchFamily="34" charset="0"/>
              </a:rPr>
              <a:t>Device recommended: Mars-S1000 Series</a:t>
            </a:r>
            <a:endParaRPr lang="en-US" altLang="zh-CN" b="1" dirty="0">
              <a:solidFill>
                <a:srgbClr val="92D050"/>
              </a:solidFill>
              <a:latin typeface="Myriad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b="0" i="0" dirty="0">
                <a:solidFill>
                  <a:srgbClr val="666666"/>
                </a:solidFill>
                <a:effectLst/>
                <a:latin typeface="Myriad Pro" panose="020B0503030403020204" pitchFamily="34" charset="0"/>
              </a:rPr>
              <a:t>Obvious indicator guidance</a:t>
            </a:r>
            <a:endParaRPr lang="en-US" altLang="zh-CN" b="0" i="0" dirty="0">
              <a:solidFill>
                <a:srgbClr val="666666"/>
              </a:solidFill>
              <a:effectLst/>
              <a:latin typeface="Myriad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dirty="0">
                <a:solidFill>
                  <a:srgbClr val="666666"/>
                </a:solidFill>
                <a:latin typeface="Myriad Pro" panose="020B0503030403020204" pitchFamily="34" charset="0"/>
              </a:rPr>
              <a:t>Faster opening/closing speed</a:t>
            </a:r>
            <a:endParaRPr lang="en-US" altLang="zh-CN" dirty="0">
              <a:solidFill>
                <a:srgbClr val="666666"/>
              </a:solidFill>
              <a:latin typeface="Myriad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dirty="0">
                <a:solidFill>
                  <a:srgbClr val="666666"/>
                </a:solidFill>
                <a:latin typeface="Myriad Pro" panose="020B0503030403020204" pitchFamily="34" charset="0"/>
              </a:rPr>
              <a:t>Wide lane width of 900mm</a:t>
            </a:r>
            <a:endParaRPr lang="en-US" altLang="zh-CN" dirty="0">
              <a:solidFill>
                <a:srgbClr val="666666"/>
              </a:solidFill>
              <a:latin typeface="Myriad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dirty="0">
                <a:solidFill>
                  <a:srgbClr val="666666"/>
                </a:solidFill>
                <a:latin typeface="Myriad Pro" panose="020B0503030403020204" pitchFamily="34" charset="0"/>
              </a:rPr>
              <a:t>Support QR reader panel for visitor entrance solution</a:t>
            </a:r>
            <a:endParaRPr lang="en-US" altLang="zh-CN" dirty="0">
              <a:solidFill>
                <a:srgbClr val="666666"/>
              </a:solidFill>
              <a:latin typeface="Myriad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sz="2000" dirty="0">
                <a:solidFill>
                  <a:srgbClr val="666666"/>
                </a:solidFill>
                <a:latin typeface="Myriad Pro" panose="020B0503030403020204" pitchFamily="34" charset="0"/>
              </a:rPr>
              <a:t>Device with 120mm narrow cabinet.</a:t>
            </a:r>
            <a:endParaRPr lang="zh-CN" altLang="en-US" sz="2000" dirty="0">
              <a:solidFill>
                <a:srgbClr val="666666"/>
              </a:solidFill>
              <a:latin typeface="Arial" panose="020B0604020202090204" pitchFamily="34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735021" y="349251"/>
            <a:ext cx="6646545" cy="1076960"/>
            <a:chOff x="6082" y="2179"/>
            <a:chExt cx="10467" cy="1696"/>
          </a:xfrm>
        </p:grpSpPr>
        <p:sp>
          <p:nvSpPr>
            <p:cNvPr id="19" name="文本框 18"/>
            <p:cNvSpPr txBox="1"/>
            <p:nvPr/>
          </p:nvSpPr>
          <p:spPr>
            <a:xfrm>
              <a:off x="6479" y="2179"/>
              <a:ext cx="9737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474B4F"/>
                  </a:solidFill>
                  <a:latin typeface="Myriad Pro" panose="020B0503030403020204" pitchFamily="34" charset="0"/>
                  <a:cs typeface="Myriad Pro Light" panose="020B0403030403020204" charset="0"/>
                  <a:sym typeface="+mn-ea"/>
                </a:rPr>
                <a:t>Applications</a:t>
              </a:r>
              <a:endParaRPr lang="en-US" altLang="zh-CN" sz="3200" b="1" dirty="0">
                <a:solidFill>
                  <a:srgbClr val="474B4F"/>
                </a:solidFill>
                <a:latin typeface="Myriad Pro" panose="020B0503030403020204" pitchFamily="34" charset="0"/>
                <a:cs typeface="Myriad Pro Light" panose="020B0403030403020204" charset="0"/>
                <a:sym typeface="+mn-ea"/>
              </a:endParaRPr>
            </a:p>
            <a:p>
              <a:pPr algn="ctr"/>
              <a:r>
                <a:rPr lang="en-US" altLang="zh-CN" sz="3200" b="1" dirty="0">
                  <a:solidFill>
                    <a:srgbClr val="474B4F"/>
                  </a:solidFill>
                  <a:latin typeface="Myriad Pro" panose="020B0503030403020204" pitchFamily="34" charset="0"/>
                  <a:cs typeface="Myriad Pro Light" panose="020B0403030403020204" charset="0"/>
                  <a:sym typeface="+mn-ea"/>
                </a:rPr>
                <a:t>Elevator Entrances</a:t>
              </a:r>
              <a:endParaRPr lang="en-US" altLang="zh-CN" sz="3200" b="1" dirty="0">
                <a:solidFill>
                  <a:srgbClr val="474B4F"/>
                </a:solidFill>
                <a:latin typeface="Myriad Pro" panose="020B0503030403020204" pitchFamily="34" charset="0"/>
                <a:cs typeface="Myriad Pro Light" panose="020B0403030403020204" charset="0"/>
                <a:sym typeface="+mn-ea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6082" y="2845"/>
              <a:ext cx="10467" cy="301"/>
              <a:chOff x="5449" y="3744"/>
              <a:chExt cx="10467" cy="301"/>
            </a:xfrm>
          </p:grpSpPr>
          <p:grpSp>
            <p:nvGrpSpPr>
              <p:cNvPr id="21" name="组合 20"/>
              <p:cNvGrpSpPr/>
              <p:nvPr/>
            </p:nvGrpSpPr>
            <p:grpSpPr>
              <a:xfrm>
                <a:off x="5449" y="3744"/>
                <a:ext cx="2074" cy="268"/>
                <a:chOff x="4444" y="3798"/>
                <a:chExt cx="2074" cy="268"/>
              </a:xfrm>
            </p:grpSpPr>
            <p:cxnSp>
              <p:nvCxnSpPr>
                <p:cNvPr id="25" name="直接连接符 24"/>
                <p:cNvCxnSpPr/>
                <p:nvPr/>
              </p:nvCxnSpPr>
              <p:spPr>
                <a:xfrm flipH="1">
                  <a:off x="4444" y="3946"/>
                  <a:ext cx="2074" cy="0"/>
                </a:xfrm>
                <a:prstGeom prst="line">
                  <a:avLst/>
                </a:prstGeom>
                <a:ln w="11430">
                  <a:solidFill>
                    <a:srgbClr val="7AC14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椭圆 25"/>
                <p:cNvSpPr/>
                <p:nvPr/>
              </p:nvSpPr>
              <p:spPr>
                <a:xfrm>
                  <a:off x="4444" y="3798"/>
                  <a:ext cx="268" cy="268"/>
                </a:xfrm>
                <a:prstGeom prst="ellipse">
                  <a:avLst/>
                </a:prstGeom>
                <a:solidFill>
                  <a:srgbClr val="7AC14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35">
                    <a:latin typeface="Myriad Pro" panose="020B0503030403020204" pitchFamily="34" charset="0"/>
                  </a:endParaRP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 rot="10800000">
                <a:off x="13842" y="3777"/>
                <a:ext cx="2074" cy="268"/>
                <a:chOff x="4509" y="4061"/>
                <a:chExt cx="2074" cy="268"/>
              </a:xfrm>
            </p:grpSpPr>
            <p:cxnSp>
              <p:nvCxnSpPr>
                <p:cNvPr id="23" name="直接连接符 22"/>
                <p:cNvCxnSpPr/>
                <p:nvPr/>
              </p:nvCxnSpPr>
              <p:spPr>
                <a:xfrm flipH="1">
                  <a:off x="4509" y="4209"/>
                  <a:ext cx="2074" cy="0"/>
                </a:xfrm>
                <a:prstGeom prst="line">
                  <a:avLst/>
                </a:prstGeom>
                <a:ln w="11430">
                  <a:solidFill>
                    <a:srgbClr val="7AC14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椭圆 23"/>
                <p:cNvSpPr/>
                <p:nvPr/>
              </p:nvSpPr>
              <p:spPr>
                <a:xfrm>
                  <a:off x="4509" y="4061"/>
                  <a:ext cx="268" cy="268"/>
                </a:xfrm>
                <a:prstGeom prst="ellipse">
                  <a:avLst/>
                </a:prstGeom>
                <a:solidFill>
                  <a:srgbClr val="7AC14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35">
                    <a:latin typeface="Myriad Pro" panose="020B0503030403020204" pitchFamily="34" charset="0"/>
                  </a:endParaRPr>
                </a:p>
              </p:txBody>
            </p:sp>
          </p:grpSp>
        </p:grpSp>
      </p:grpSp>
      <p:grpSp>
        <p:nvGrpSpPr>
          <p:cNvPr id="4" name="组合 3"/>
          <p:cNvGrpSpPr/>
          <p:nvPr/>
        </p:nvGrpSpPr>
        <p:grpSpPr>
          <a:xfrm>
            <a:off x="7752060" y="1600463"/>
            <a:ext cx="6288983" cy="5512180"/>
            <a:chOff x="7274372" y="1897210"/>
            <a:chExt cx="4653411" cy="4078631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7274372" y="1897210"/>
              <a:ext cx="4653411" cy="3359436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44" r="21507"/>
            <a:stretch>
              <a:fillRect/>
            </a:stretch>
          </p:blipFill>
          <p:spPr>
            <a:xfrm>
              <a:off x="7477760" y="4008872"/>
              <a:ext cx="2590800" cy="196696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86671" y="1897210"/>
            <a:ext cx="6587701" cy="21612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92D050"/>
                </a:solidFill>
                <a:latin typeface="Myriad Pro" panose="020B0503030403020204" pitchFamily="34" charset="0"/>
              </a:rPr>
              <a:t>Device recommended: Mars-F1000 Series</a:t>
            </a:r>
            <a:endParaRPr lang="en-US" altLang="zh-CN" b="1" dirty="0">
              <a:solidFill>
                <a:srgbClr val="92D050"/>
              </a:solidFill>
              <a:latin typeface="Myriad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b="0" i="0" dirty="0">
                <a:solidFill>
                  <a:srgbClr val="666666"/>
                </a:solidFill>
                <a:effectLst/>
                <a:latin typeface="Myriad Pro" panose="020B0503030403020204" pitchFamily="34" charset="0"/>
              </a:rPr>
              <a:t>Obvious indicator guidance</a:t>
            </a:r>
            <a:endParaRPr lang="en-US" altLang="zh-CN" b="0" i="0" dirty="0">
              <a:solidFill>
                <a:srgbClr val="666666"/>
              </a:solidFill>
              <a:effectLst/>
              <a:latin typeface="Myriad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dirty="0">
                <a:solidFill>
                  <a:srgbClr val="666666"/>
                </a:solidFill>
                <a:latin typeface="Myriad Pro" panose="020B0503030403020204" pitchFamily="34" charset="0"/>
              </a:rPr>
              <a:t>Faster opening/closing speed</a:t>
            </a:r>
            <a:endParaRPr lang="en-US" altLang="zh-CN" dirty="0">
              <a:solidFill>
                <a:srgbClr val="666666"/>
              </a:solidFill>
              <a:latin typeface="Myriad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dirty="0">
                <a:solidFill>
                  <a:srgbClr val="666666"/>
                </a:solidFill>
                <a:latin typeface="Myriad Pro" panose="020B0503030403020204" pitchFamily="34" charset="0"/>
              </a:rPr>
              <a:t>Automatic opening during emergency</a:t>
            </a:r>
            <a:endParaRPr lang="en-US" altLang="zh-CN" dirty="0">
              <a:solidFill>
                <a:srgbClr val="666666"/>
              </a:solidFill>
              <a:latin typeface="Myriad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dirty="0">
                <a:solidFill>
                  <a:srgbClr val="666666"/>
                </a:solidFill>
                <a:latin typeface="Myriad Pro" panose="020B0503030403020204" pitchFamily="34" charset="0"/>
              </a:rPr>
              <a:t>Different multi-biometric identification reader panels available</a:t>
            </a:r>
            <a:r>
              <a:rPr lang="en-US" altLang="zh-CN" sz="2000" dirty="0">
                <a:solidFill>
                  <a:srgbClr val="666666"/>
                </a:solidFill>
                <a:latin typeface="Arial" panose="020B0604020202090204" pitchFamily="34" charset="0"/>
              </a:rPr>
              <a:t> </a:t>
            </a:r>
            <a:endParaRPr lang="zh-CN" altLang="en-US" sz="2000" dirty="0">
              <a:solidFill>
                <a:srgbClr val="666666"/>
              </a:solidFill>
              <a:latin typeface="Arial" panose="020B0604020202090204" pitchFamily="34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735021" y="330201"/>
            <a:ext cx="6646545" cy="1076960"/>
            <a:chOff x="6082" y="2149"/>
            <a:chExt cx="10467" cy="1696"/>
          </a:xfrm>
        </p:grpSpPr>
        <p:sp>
          <p:nvSpPr>
            <p:cNvPr id="19" name="文本框 18"/>
            <p:cNvSpPr txBox="1"/>
            <p:nvPr/>
          </p:nvSpPr>
          <p:spPr>
            <a:xfrm>
              <a:off x="6479" y="2149"/>
              <a:ext cx="9737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474B4F"/>
                  </a:solidFill>
                  <a:latin typeface="Myriad Pro" panose="020B0503030403020204" pitchFamily="34" charset="0"/>
                  <a:cs typeface="Myriad Pro Light" panose="020B0403030403020204" charset="0"/>
                  <a:sym typeface="+mn-ea"/>
                </a:rPr>
                <a:t>Applications</a:t>
              </a:r>
              <a:endParaRPr lang="en-US" altLang="zh-CN" sz="3200" b="1" dirty="0">
                <a:solidFill>
                  <a:srgbClr val="474B4F"/>
                </a:solidFill>
                <a:latin typeface="Myriad Pro" panose="020B0503030403020204" pitchFamily="34" charset="0"/>
                <a:cs typeface="Myriad Pro Light" panose="020B0403030403020204" charset="0"/>
                <a:sym typeface="+mn-ea"/>
              </a:endParaRPr>
            </a:p>
            <a:p>
              <a:pPr algn="ctr"/>
              <a:r>
                <a:rPr lang="en-US" altLang="zh-CN" sz="3200" b="1" dirty="0">
                  <a:solidFill>
                    <a:srgbClr val="474B4F"/>
                  </a:solidFill>
                  <a:latin typeface="Myriad Pro" panose="020B0503030403020204" pitchFamily="34" charset="0"/>
                  <a:cs typeface="Myriad Pro Light" panose="020B0403030403020204" charset="0"/>
                  <a:sym typeface="+mn-ea"/>
                </a:rPr>
                <a:t>Office Areas</a:t>
              </a:r>
              <a:endParaRPr lang="en-US" altLang="zh-CN" sz="3200" b="1" dirty="0">
                <a:solidFill>
                  <a:srgbClr val="474B4F"/>
                </a:solidFill>
                <a:latin typeface="Myriad Pro" panose="020B0503030403020204" pitchFamily="34" charset="0"/>
                <a:cs typeface="Myriad Pro Light" panose="020B0403030403020204" charset="0"/>
                <a:sym typeface="+mn-ea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6082" y="2845"/>
              <a:ext cx="10467" cy="301"/>
              <a:chOff x="5449" y="3744"/>
              <a:chExt cx="10467" cy="301"/>
            </a:xfrm>
          </p:grpSpPr>
          <p:grpSp>
            <p:nvGrpSpPr>
              <p:cNvPr id="21" name="组合 20"/>
              <p:cNvGrpSpPr/>
              <p:nvPr/>
            </p:nvGrpSpPr>
            <p:grpSpPr>
              <a:xfrm>
                <a:off x="5449" y="3744"/>
                <a:ext cx="2074" cy="268"/>
                <a:chOff x="4444" y="3798"/>
                <a:chExt cx="2074" cy="268"/>
              </a:xfrm>
            </p:grpSpPr>
            <p:cxnSp>
              <p:nvCxnSpPr>
                <p:cNvPr id="25" name="直接连接符 24"/>
                <p:cNvCxnSpPr/>
                <p:nvPr/>
              </p:nvCxnSpPr>
              <p:spPr>
                <a:xfrm flipH="1">
                  <a:off x="4444" y="3946"/>
                  <a:ext cx="2074" cy="0"/>
                </a:xfrm>
                <a:prstGeom prst="line">
                  <a:avLst/>
                </a:prstGeom>
                <a:ln w="11430">
                  <a:solidFill>
                    <a:srgbClr val="7AC14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椭圆 25"/>
                <p:cNvSpPr/>
                <p:nvPr/>
              </p:nvSpPr>
              <p:spPr>
                <a:xfrm>
                  <a:off x="4444" y="3798"/>
                  <a:ext cx="268" cy="268"/>
                </a:xfrm>
                <a:prstGeom prst="ellipse">
                  <a:avLst/>
                </a:prstGeom>
                <a:solidFill>
                  <a:srgbClr val="7AC14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35">
                    <a:latin typeface="Myriad Pro" panose="020B0503030403020204" pitchFamily="34" charset="0"/>
                  </a:endParaRP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 rot="10800000">
                <a:off x="13842" y="3777"/>
                <a:ext cx="2074" cy="268"/>
                <a:chOff x="4509" y="4061"/>
                <a:chExt cx="2074" cy="268"/>
              </a:xfrm>
            </p:grpSpPr>
            <p:cxnSp>
              <p:nvCxnSpPr>
                <p:cNvPr id="23" name="直接连接符 22"/>
                <p:cNvCxnSpPr/>
                <p:nvPr/>
              </p:nvCxnSpPr>
              <p:spPr>
                <a:xfrm flipH="1">
                  <a:off x="4509" y="4209"/>
                  <a:ext cx="2074" cy="0"/>
                </a:xfrm>
                <a:prstGeom prst="line">
                  <a:avLst/>
                </a:prstGeom>
                <a:ln w="11430">
                  <a:solidFill>
                    <a:srgbClr val="7AC14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椭圆 23"/>
                <p:cNvSpPr/>
                <p:nvPr/>
              </p:nvSpPr>
              <p:spPr>
                <a:xfrm>
                  <a:off x="4509" y="4061"/>
                  <a:ext cx="268" cy="268"/>
                </a:xfrm>
                <a:prstGeom prst="ellipse">
                  <a:avLst/>
                </a:prstGeom>
                <a:solidFill>
                  <a:srgbClr val="7AC14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35">
                    <a:latin typeface="Myriad Pro" panose="020B0503030403020204" pitchFamily="34" charset="0"/>
                  </a:endParaRPr>
                </a:p>
              </p:txBody>
            </p:sp>
          </p:grpSp>
        </p:grpSp>
      </p:grpSp>
      <p:pic>
        <p:nvPicPr>
          <p:cNvPr id="27" name="图片 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5530" y="1918165"/>
            <a:ext cx="4705509" cy="339753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1" r="13620"/>
          <a:stretch>
            <a:fillRect/>
          </a:stretch>
        </p:blipFill>
        <p:spPr>
          <a:xfrm>
            <a:off x="7185530" y="4261401"/>
            <a:ext cx="3076070" cy="254845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490"/>
          <a:stretch>
            <a:fillRect/>
          </a:stretch>
        </p:blipFill>
        <p:spPr>
          <a:xfrm>
            <a:off x="7509724" y="2099641"/>
            <a:ext cx="4682276" cy="3555473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86671" y="1897210"/>
            <a:ext cx="5225341" cy="2893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92D050"/>
                </a:solidFill>
                <a:latin typeface="Myriad Pro" panose="020B0503030403020204" pitchFamily="34" charset="0"/>
              </a:rPr>
              <a:t>Device recommended: Mars Pro-F1000 Series</a:t>
            </a:r>
            <a:endParaRPr lang="en-US" altLang="zh-CN" b="1" dirty="0">
              <a:solidFill>
                <a:srgbClr val="92D050"/>
              </a:solidFill>
              <a:latin typeface="Myriad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b="0" i="0" dirty="0">
                <a:solidFill>
                  <a:srgbClr val="666666"/>
                </a:solidFill>
                <a:effectLst/>
                <a:latin typeface="Myriad Pro" panose="020B0503030403020204" pitchFamily="34" charset="0"/>
              </a:rPr>
              <a:t>Obvious indicator guidance</a:t>
            </a:r>
            <a:endParaRPr lang="en-US" altLang="zh-CN" b="0" i="0" dirty="0">
              <a:solidFill>
                <a:srgbClr val="666666"/>
              </a:solidFill>
              <a:effectLst/>
              <a:latin typeface="Myriad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dirty="0">
                <a:solidFill>
                  <a:srgbClr val="666666"/>
                </a:solidFill>
                <a:latin typeface="Myriad Pro" panose="020B0503030403020204" pitchFamily="34" charset="0"/>
              </a:rPr>
              <a:t>Faster opening/closing speed</a:t>
            </a:r>
            <a:endParaRPr lang="en-US" altLang="zh-CN" dirty="0">
              <a:solidFill>
                <a:srgbClr val="666666"/>
              </a:solidFill>
              <a:latin typeface="Myriad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dirty="0">
                <a:solidFill>
                  <a:srgbClr val="666666"/>
                </a:solidFill>
                <a:latin typeface="Myriad Pro" panose="020B0503030403020204" pitchFamily="34" charset="0"/>
              </a:rPr>
              <a:t>Automatic opening during emergency</a:t>
            </a:r>
            <a:endParaRPr lang="en-US" altLang="zh-CN" dirty="0">
              <a:solidFill>
                <a:srgbClr val="666666"/>
              </a:solidFill>
              <a:latin typeface="Myriad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dirty="0">
                <a:solidFill>
                  <a:srgbClr val="666666"/>
                </a:solidFill>
                <a:latin typeface="Myriad Pro" panose="020B0503030403020204" pitchFamily="34" charset="0"/>
              </a:rPr>
              <a:t>Anti-tailgate ability better then swing barrier</a:t>
            </a:r>
            <a:endParaRPr lang="zh-CN" altLang="en-US" sz="2000" dirty="0">
              <a:solidFill>
                <a:srgbClr val="666666"/>
              </a:solidFill>
              <a:latin typeface="Arial" panose="020B060402020209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dirty="0">
                <a:solidFill>
                  <a:srgbClr val="666666"/>
                </a:solidFill>
                <a:latin typeface="Myriad Pro" panose="020B0503030403020204" pitchFamily="34" charset="0"/>
              </a:rPr>
              <a:t>MCBF up to 10 millions, support 5 years warranty</a:t>
            </a:r>
            <a:endParaRPr lang="en-US" altLang="zh-CN" dirty="0">
              <a:solidFill>
                <a:srgbClr val="666666"/>
              </a:solidFill>
              <a:latin typeface="Myriad Pro" panose="020B0503030403020204" pitchFamily="34" charset="0"/>
            </a:endParaRPr>
          </a:p>
          <a:p>
            <a:r>
              <a:rPr lang="en-US" altLang="zh-CN" sz="2000" dirty="0">
                <a:solidFill>
                  <a:srgbClr val="666666"/>
                </a:solidFill>
                <a:latin typeface="Arial" panose="020B0604020202090204" pitchFamily="34" charset="0"/>
              </a:rPr>
              <a:t> </a:t>
            </a:r>
            <a:endParaRPr lang="zh-CN" altLang="en-US" sz="2000" dirty="0">
              <a:solidFill>
                <a:srgbClr val="666666"/>
              </a:solidFill>
              <a:latin typeface="Arial" panose="020B0604020202090204" pitchFamily="34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735021" y="311151"/>
            <a:ext cx="6646545" cy="1076960"/>
            <a:chOff x="6082" y="2119"/>
            <a:chExt cx="10467" cy="1696"/>
          </a:xfrm>
        </p:grpSpPr>
        <p:sp>
          <p:nvSpPr>
            <p:cNvPr id="19" name="文本框 18"/>
            <p:cNvSpPr txBox="1"/>
            <p:nvPr/>
          </p:nvSpPr>
          <p:spPr>
            <a:xfrm>
              <a:off x="6479" y="2119"/>
              <a:ext cx="9737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474B4F"/>
                  </a:solidFill>
                  <a:latin typeface="Myriad Pro" panose="020B0503030403020204" pitchFamily="34" charset="0"/>
                  <a:cs typeface="Myriad Pro Light" panose="020B0403030403020204" charset="0"/>
                  <a:sym typeface="+mn-ea"/>
                </a:rPr>
                <a:t>Applications</a:t>
              </a:r>
              <a:endParaRPr lang="en-US" altLang="zh-CN" sz="3200" b="1" dirty="0">
                <a:solidFill>
                  <a:srgbClr val="474B4F"/>
                </a:solidFill>
                <a:latin typeface="Myriad Pro" panose="020B0503030403020204" pitchFamily="34" charset="0"/>
                <a:cs typeface="Myriad Pro Light" panose="020B0403030403020204" charset="0"/>
                <a:sym typeface="+mn-ea"/>
              </a:endParaRPr>
            </a:p>
            <a:p>
              <a:pPr algn="ctr"/>
              <a:r>
                <a:rPr lang="en-US" altLang="zh-CN" sz="3200" b="1" dirty="0">
                  <a:solidFill>
                    <a:srgbClr val="474B4F"/>
                  </a:solidFill>
                  <a:latin typeface="Myriad Pro" panose="020B0503030403020204" pitchFamily="34" charset="0"/>
                  <a:cs typeface="Myriad Pro Light" panose="020B0403030403020204" charset="0"/>
                  <a:sym typeface="+mn-ea"/>
                </a:rPr>
                <a:t>Stations</a:t>
              </a:r>
              <a:endParaRPr lang="en-US" altLang="zh-CN" sz="3200" b="1" dirty="0">
                <a:solidFill>
                  <a:srgbClr val="474B4F"/>
                </a:solidFill>
                <a:latin typeface="Myriad Pro" panose="020B0503030403020204" pitchFamily="34" charset="0"/>
                <a:cs typeface="Myriad Pro Light" panose="020B0403030403020204" charset="0"/>
                <a:sym typeface="+mn-ea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6082" y="2845"/>
              <a:ext cx="10467" cy="301"/>
              <a:chOff x="5449" y="3744"/>
              <a:chExt cx="10467" cy="301"/>
            </a:xfrm>
          </p:grpSpPr>
          <p:grpSp>
            <p:nvGrpSpPr>
              <p:cNvPr id="21" name="组合 20"/>
              <p:cNvGrpSpPr/>
              <p:nvPr/>
            </p:nvGrpSpPr>
            <p:grpSpPr>
              <a:xfrm>
                <a:off x="5449" y="3744"/>
                <a:ext cx="2074" cy="268"/>
                <a:chOff x="4444" y="3798"/>
                <a:chExt cx="2074" cy="268"/>
              </a:xfrm>
            </p:grpSpPr>
            <p:cxnSp>
              <p:nvCxnSpPr>
                <p:cNvPr id="25" name="直接连接符 24"/>
                <p:cNvCxnSpPr/>
                <p:nvPr/>
              </p:nvCxnSpPr>
              <p:spPr>
                <a:xfrm flipH="1">
                  <a:off x="4444" y="3946"/>
                  <a:ext cx="2074" cy="0"/>
                </a:xfrm>
                <a:prstGeom prst="line">
                  <a:avLst/>
                </a:prstGeom>
                <a:ln w="11430">
                  <a:solidFill>
                    <a:srgbClr val="7AC14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椭圆 25"/>
                <p:cNvSpPr/>
                <p:nvPr/>
              </p:nvSpPr>
              <p:spPr>
                <a:xfrm>
                  <a:off x="4444" y="3798"/>
                  <a:ext cx="268" cy="268"/>
                </a:xfrm>
                <a:prstGeom prst="ellipse">
                  <a:avLst/>
                </a:prstGeom>
                <a:solidFill>
                  <a:srgbClr val="7AC14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35">
                    <a:latin typeface="Myriad Pro" panose="020B0503030403020204" pitchFamily="34" charset="0"/>
                  </a:endParaRP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 rot="10800000">
                <a:off x="13842" y="3777"/>
                <a:ext cx="2074" cy="268"/>
                <a:chOff x="4509" y="4061"/>
                <a:chExt cx="2074" cy="268"/>
              </a:xfrm>
            </p:grpSpPr>
            <p:cxnSp>
              <p:nvCxnSpPr>
                <p:cNvPr id="23" name="直接连接符 22"/>
                <p:cNvCxnSpPr/>
                <p:nvPr/>
              </p:nvCxnSpPr>
              <p:spPr>
                <a:xfrm flipH="1">
                  <a:off x="4509" y="4209"/>
                  <a:ext cx="2074" cy="0"/>
                </a:xfrm>
                <a:prstGeom prst="line">
                  <a:avLst/>
                </a:prstGeom>
                <a:ln w="11430">
                  <a:solidFill>
                    <a:srgbClr val="7AC14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椭圆 23"/>
                <p:cNvSpPr/>
                <p:nvPr/>
              </p:nvSpPr>
              <p:spPr>
                <a:xfrm>
                  <a:off x="4509" y="4061"/>
                  <a:ext cx="268" cy="268"/>
                </a:xfrm>
                <a:prstGeom prst="ellipse">
                  <a:avLst/>
                </a:prstGeom>
                <a:solidFill>
                  <a:srgbClr val="7AC14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35">
                    <a:latin typeface="Myriad Pro" panose="020B0503030403020204" pitchFamily="34" charset="0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39302" y="1635742"/>
            <a:ext cx="11976100" cy="4377055"/>
            <a:chOff x="3813" y="5035"/>
            <a:chExt cx="18860" cy="6893"/>
          </a:xfrm>
        </p:grpSpPr>
        <p:sp>
          <p:nvSpPr>
            <p:cNvPr id="3" name="文本框 2"/>
            <p:cNvSpPr txBox="1"/>
            <p:nvPr/>
          </p:nvSpPr>
          <p:spPr>
            <a:xfrm>
              <a:off x="8572" y="6839"/>
              <a:ext cx="13688" cy="5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>
                  <a:solidFill>
                    <a:srgbClr val="474B4F"/>
                  </a:solidFill>
                  <a:latin typeface="Myriad Pro" panose="020B0503030403020204" pitchFamily="34" charset="0"/>
                </a:rPr>
                <a:t>Products introduction</a:t>
              </a:r>
              <a:endParaRPr lang="en-US" altLang="zh-CN" sz="4400" b="1" dirty="0">
                <a:solidFill>
                  <a:srgbClr val="474B4F"/>
                </a:solidFill>
                <a:latin typeface="Myriad Pro" panose="020B0503030403020204" pitchFamily="34" charset="0"/>
                <a:cs typeface="Myriad Pro Light" panose="020B0403030403020204" charset="0"/>
                <a:sym typeface="+mn-ea"/>
              </a:endParaRPr>
            </a:p>
            <a:p>
              <a:pPr marL="554355" lvl="1" indent="-237490">
                <a:buFont typeface="Arial" panose="020B0604020202090204" pitchFamily="34" charset="0"/>
                <a:buChar char="•"/>
              </a:pPr>
              <a:r>
                <a:rPr lang="en-US" altLang="zh-CN" sz="3200" dirty="0">
                  <a:solidFill>
                    <a:srgbClr val="474B4F"/>
                  </a:solidFill>
                  <a:latin typeface="Myriad Pro" panose="020B0503030403020204" pitchFamily="34" charset="0"/>
                </a:rPr>
                <a:t>Mars Series:</a:t>
              </a:r>
              <a:endParaRPr lang="en-US" altLang="zh-CN" sz="3200" dirty="0">
                <a:solidFill>
                  <a:srgbClr val="474B4F"/>
                </a:solidFill>
                <a:latin typeface="Myriad Pro" panose="020B0503030403020204" pitchFamily="34" charset="0"/>
              </a:endParaRPr>
            </a:p>
            <a:p>
              <a:pPr marL="1011555" lvl="2" indent="-237490">
                <a:buFont typeface="Arial" panose="020B0604020202090204" pitchFamily="34" charset="0"/>
                <a:buChar char="•"/>
              </a:pPr>
              <a:r>
                <a:rPr lang="en-US" altLang="zh-CN" sz="3200" dirty="0">
                  <a:solidFill>
                    <a:srgbClr val="474B4F"/>
                  </a:solidFill>
                  <a:latin typeface="Myriad Pro" panose="020B0503030403020204" pitchFamily="34" charset="0"/>
                </a:rPr>
                <a:t>B1000 Series, F1000 Series, S1000 Series</a:t>
              </a:r>
              <a:endParaRPr lang="en-US" altLang="zh-CN" sz="3200" dirty="0">
                <a:solidFill>
                  <a:srgbClr val="474B4F"/>
                </a:solidFill>
                <a:latin typeface="Myriad Pro" panose="020B0503030403020204" pitchFamily="34" charset="0"/>
              </a:endParaRPr>
            </a:p>
            <a:p>
              <a:pPr marL="554355" lvl="1" indent="-237490">
                <a:buFont typeface="Arial" panose="020B0604020202090204" pitchFamily="34" charset="0"/>
                <a:buChar char="•"/>
              </a:pPr>
              <a:r>
                <a:rPr lang="en-US" altLang="zh-CN" sz="3200" dirty="0">
                  <a:solidFill>
                    <a:srgbClr val="474B4F"/>
                  </a:solidFill>
                  <a:latin typeface="Myriad Pro" panose="020B0503030403020204" pitchFamily="34" charset="0"/>
                </a:rPr>
                <a:t>Mars Pro Series:</a:t>
              </a:r>
              <a:endParaRPr lang="en-US" altLang="zh-CN" sz="3200" dirty="0">
                <a:solidFill>
                  <a:srgbClr val="474B4F"/>
                </a:solidFill>
                <a:latin typeface="Myriad Pro" panose="020B0503030403020204" pitchFamily="34" charset="0"/>
              </a:endParaRPr>
            </a:p>
            <a:p>
              <a:pPr marL="1011555" lvl="2" indent="-237490">
                <a:buFont typeface="Arial" panose="020B0604020202090204" pitchFamily="34" charset="0"/>
                <a:buChar char="•"/>
              </a:pPr>
              <a:r>
                <a:rPr lang="en-US" altLang="zh-CN" sz="3200" dirty="0">
                  <a:solidFill>
                    <a:srgbClr val="474B4F"/>
                  </a:solidFill>
                  <a:latin typeface="Myriad Pro" panose="020B0503030403020204" pitchFamily="34" charset="0"/>
                </a:rPr>
                <a:t>F1000 Series, S1000 Series</a:t>
              </a:r>
              <a:endParaRPr lang="en-US" altLang="zh-CN" sz="3200" dirty="0">
                <a:solidFill>
                  <a:srgbClr val="474B4F"/>
                </a:solidFill>
                <a:latin typeface="Myriad Pro" panose="020B0503030403020204" pitchFamily="34" charset="0"/>
              </a:endParaRPr>
            </a:p>
            <a:p>
              <a:pPr marL="571500" indent="-571500">
                <a:buFont typeface="Arial" panose="020B0604020202090204" pitchFamily="34" charset="0"/>
                <a:buChar char="•"/>
              </a:pPr>
              <a:endParaRPr lang="fr-FR" altLang="zh-CN" sz="3200" dirty="0">
                <a:solidFill>
                  <a:srgbClr val="474B4F"/>
                </a:solidFill>
                <a:latin typeface="Myriad Pro" panose="020B0503030403020204" pitchFamily="34" charset="0"/>
                <a:cs typeface="Myriad Pro Light" panose="020B0403030403020204" charset="0"/>
                <a:sym typeface="+mn-ea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8846" y="6461"/>
              <a:ext cx="13827" cy="0"/>
              <a:chOff x="5617" y="3203"/>
              <a:chExt cx="8780" cy="0"/>
            </a:xfrm>
          </p:grpSpPr>
          <p:cxnSp>
            <p:nvCxnSpPr>
              <p:cNvPr id="8" name="直接连接符 7"/>
              <p:cNvCxnSpPr/>
              <p:nvPr/>
            </p:nvCxnSpPr>
            <p:spPr>
              <a:xfrm>
                <a:off x="5617" y="3203"/>
                <a:ext cx="8780" cy="0"/>
              </a:xfrm>
              <a:prstGeom prst="line">
                <a:avLst/>
              </a:prstGeom>
              <a:ln w="25400">
                <a:solidFill>
                  <a:srgbClr val="7AC1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>
                <a:off x="5617" y="3203"/>
                <a:ext cx="1817" cy="0"/>
              </a:xfrm>
              <a:prstGeom prst="line">
                <a:avLst/>
              </a:prstGeom>
              <a:ln w="63500">
                <a:solidFill>
                  <a:srgbClr val="7AC1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组合 4"/>
            <p:cNvGrpSpPr/>
            <p:nvPr/>
          </p:nvGrpSpPr>
          <p:grpSpPr>
            <a:xfrm>
              <a:off x="3813" y="5035"/>
              <a:ext cx="4321" cy="4321"/>
              <a:chOff x="2320" y="2080"/>
              <a:chExt cx="2586" cy="2586"/>
            </a:xfrm>
          </p:grpSpPr>
          <p:sp>
            <p:nvSpPr>
              <p:cNvPr id="6" name="椭圆 5"/>
              <p:cNvSpPr/>
              <p:nvPr/>
            </p:nvSpPr>
            <p:spPr>
              <a:xfrm>
                <a:off x="2320" y="2080"/>
                <a:ext cx="2586" cy="2586"/>
              </a:xfrm>
              <a:prstGeom prst="ellipse">
                <a:avLst/>
              </a:prstGeom>
              <a:solidFill>
                <a:srgbClr val="7AC14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35">
                  <a:latin typeface="Myriad Pro" panose="020B0503030403020204" pitchFamily="34" charset="0"/>
                </a:endParaRPr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2731" y="2720"/>
                <a:ext cx="1764" cy="1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5400">
                    <a:solidFill>
                      <a:schemeClr val="bg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1pPr>
              </a:lstStyle>
              <a:p>
                <a:r>
                  <a:rPr lang="en-US" altLang="zh-CN" sz="7560" dirty="0">
                    <a:solidFill>
                      <a:schemeClr val="bg1"/>
                    </a:solidFill>
                    <a:latin typeface="Myriad Pro" panose="020B0503030403020204" pitchFamily="34" charset="0"/>
                    <a:ea typeface="思源黑体 CN Bold" panose="020B0800000000000000" charset="-122"/>
                    <a:cs typeface="+mn-ea"/>
                    <a:sym typeface="+mn-lt"/>
                  </a:rPr>
                  <a:t>01</a:t>
                </a:r>
                <a:endParaRPr lang="en-US" altLang="zh-CN" sz="7560" dirty="0">
                  <a:solidFill>
                    <a:schemeClr val="bg1"/>
                  </a:solidFill>
                  <a:latin typeface="Myriad Pro" panose="020B0503030403020204" pitchFamily="34" charset="0"/>
                  <a:ea typeface="思源黑体 CN Bold" panose="020B0800000000000000" charset="-122"/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686672" y="1897209"/>
            <a:ext cx="6390404" cy="3416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92D050"/>
                </a:solidFill>
                <a:latin typeface="Myriad Pro" panose="020B0503030403020204" pitchFamily="34" charset="0"/>
              </a:rPr>
              <a:t>Device recommended: Mars Pro-S1000 Series</a:t>
            </a:r>
            <a:endParaRPr lang="en-US" altLang="zh-CN" b="1" dirty="0">
              <a:solidFill>
                <a:srgbClr val="92D050"/>
              </a:solidFill>
              <a:latin typeface="Myriad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b="0" i="0" dirty="0">
                <a:solidFill>
                  <a:srgbClr val="666666"/>
                </a:solidFill>
                <a:effectLst/>
                <a:latin typeface="Myriad Pro" panose="020B0503030403020204" pitchFamily="34" charset="0"/>
              </a:rPr>
              <a:t>Obvious indicator guidance</a:t>
            </a:r>
            <a:endParaRPr lang="en-US" altLang="zh-CN" b="0" i="0" dirty="0">
              <a:solidFill>
                <a:srgbClr val="666666"/>
              </a:solidFill>
              <a:effectLst/>
              <a:latin typeface="Myriad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dirty="0">
                <a:solidFill>
                  <a:srgbClr val="666666"/>
                </a:solidFill>
                <a:latin typeface="Myriad Pro" panose="020B0503030403020204" pitchFamily="34" charset="0"/>
              </a:rPr>
              <a:t>Faster opening/closing speed</a:t>
            </a:r>
            <a:endParaRPr lang="en-US" altLang="zh-CN" dirty="0">
              <a:solidFill>
                <a:srgbClr val="666666"/>
              </a:solidFill>
              <a:latin typeface="Myriad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dirty="0">
                <a:solidFill>
                  <a:srgbClr val="666666"/>
                </a:solidFill>
                <a:latin typeface="Myriad Pro" panose="020B0503030403020204" pitchFamily="34" charset="0"/>
              </a:rPr>
              <a:t>Wide lane width of 900mm</a:t>
            </a:r>
            <a:endParaRPr lang="en-US" altLang="zh-CN" dirty="0">
              <a:solidFill>
                <a:srgbClr val="666666"/>
              </a:solidFill>
              <a:latin typeface="Myriad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dirty="0">
                <a:solidFill>
                  <a:srgbClr val="666666"/>
                </a:solidFill>
                <a:latin typeface="Myriad Pro" panose="020B0503030403020204" pitchFamily="34" charset="0"/>
              </a:rPr>
              <a:t>Barrier height support 1500mm</a:t>
            </a:r>
            <a:r>
              <a:rPr lang="zh-CN" altLang="en-US" dirty="0">
                <a:solidFill>
                  <a:srgbClr val="666666"/>
                </a:solidFill>
                <a:latin typeface="Myriad Pro" panose="020B0503030403020204" pitchFamily="34" charset="0"/>
              </a:rPr>
              <a:t> </a:t>
            </a:r>
            <a:r>
              <a:rPr lang="en-US" altLang="zh-CN" dirty="0">
                <a:solidFill>
                  <a:srgbClr val="666666"/>
                </a:solidFill>
                <a:latin typeface="Myriad Pro" panose="020B0503030403020204" pitchFamily="34" charset="0"/>
              </a:rPr>
              <a:t>with high security level</a:t>
            </a:r>
            <a:endParaRPr lang="en-US" altLang="zh-CN" dirty="0">
              <a:solidFill>
                <a:srgbClr val="666666"/>
              </a:solidFill>
              <a:latin typeface="Myriad Pro" panose="020B050303040302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dirty="0">
                <a:solidFill>
                  <a:srgbClr val="666666"/>
                </a:solidFill>
                <a:latin typeface="Myriad Pro" panose="020B0503030403020204" pitchFamily="34" charset="0"/>
              </a:rPr>
              <a:t>Different multi-biometric identification reader panels available</a:t>
            </a:r>
            <a:r>
              <a:rPr lang="en-US" altLang="zh-CN" sz="2000" dirty="0">
                <a:solidFill>
                  <a:srgbClr val="666666"/>
                </a:solidFill>
                <a:latin typeface="Arial" panose="020B0604020202090204" pitchFamily="34" charset="0"/>
              </a:rPr>
              <a:t> </a:t>
            </a:r>
            <a:endParaRPr lang="zh-CN" altLang="en-US" sz="2000" dirty="0">
              <a:solidFill>
                <a:srgbClr val="666666"/>
              </a:solidFill>
              <a:latin typeface="Arial" panose="020B060402020209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90204" pitchFamily="34" charset="0"/>
              <a:buChar char="•"/>
            </a:pPr>
            <a:r>
              <a:rPr lang="en-US" altLang="zh-CN" dirty="0">
                <a:solidFill>
                  <a:srgbClr val="666666"/>
                </a:solidFill>
                <a:latin typeface="Myriad Pro" panose="020B0503030403020204" pitchFamily="34" charset="0"/>
              </a:rPr>
              <a:t>MCBF up to 10 millions, support 5 years warranty.</a:t>
            </a:r>
            <a:endParaRPr lang="zh-CN" altLang="en-US" dirty="0">
              <a:solidFill>
                <a:srgbClr val="666666"/>
              </a:solidFill>
              <a:latin typeface="Myriad Pro" panose="020B0503030403020204" pitchFamily="34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735021" y="330201"/>
            <a:ext cx="6646545" cy="1076960"/>
            <a:chOff x="6082" y="2149"/>
            <a:chExt cx="10467" cy="1696"/>
          </a:xfrm>
        </p:grpSpPr>
        <p:sp>
          <p:nvSpPr>
            <p:cNvPr id="19" name="文本框 18"/>
            <p:cNvSpPr txBox="1"/>
            <p:nvPr/>
          </p:nvSpPr>
          <p:spPr>
            <a:xfrm>
              <a:off x="6479" y="2149"/>
              <a:ext cx="9737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474B4F"/>
                  </a:solidFill>
                  <a:latin typeface="Myriad Pro" panose="020B0503030403020204" pitchFamily="34" charset="0"/>
                  <a:cs typeface="Myriad Pro Light" panose="020B0403030403020204" charset="0"/>
                  <a:sym typeface="+mn-ea"/>
                </a:rPr>
                <a:t>Applications</a:t>
              </a:r>
              <a:endParaRPr lang="en-US" altLang="zh-CN" sz="3200" b="1" dirty="0">
                <a:solidFill>
                  <a:srgbClr val="474B4F"/>
                </a:solidFill>
                <a:latin typeface="Myriad Pro" panose="020B0503030403020204" pitchFamily="34" charset="0"/>
                <a:cs typeface="Myriad Pro Light" panose="020B0403030403020204" charset="0"/>
                <a:sym typeface="+mn-ea"/>
              </a:endParaRPr>
            </a:p>
            <a:p>
              <a:pPr algn="ctr"/>
              <a:r>
                <a:rPr lang="en-US" altLang="zh-CN" sz="3200" b="1" dirty="0">
                  <a:solidFill>
                    <a:srgbClr val="474B4F"/>
                  </a:solidFill>
                  <a:latin typeface="Myriad Pro" panose="020B0503030403020204" pitchFamily="34" charset="0"/>
                  <a:cs typeface="Myriad Pro Light" panose="020B0403030403020204" charset="0"/>
                  <a:sym typeface="+mn-ea"/>
                </a:rPr>
                <a:t>Exhibition Centers</a:t>
              </a:r>
              <a:endParaRPr lang="en-US" altLang="zh-CN" sz="3200" b="1" dirty="0">
                <a:solidFill>
                  <a:srgbClr val="474B4F"/>
                </a:solidFill>
                <a:latin typeface="Myriad Pro" panose="020B0503030403020204" pitchFamily="34" charset="0"/>
                <a:cs typeface="Myriad Pro Light" panose="020B0403030403020204" charset="0"/>
                <a:sym typeface="+mn-ea"/>
              </a:endParaRPr>
            </a:p>
          </p:txBody>
        </p:sp>
        <p:grpSp>
          <p:nvGrpSpPr>
            <p:cNvPr id="20" name="组合 19"/>
            <p:cNvGrpSpPr/>
            <p:nvPr/>
          </p:nvGrpSpPr>
          <p:grpSpPr>
            <a:xfrm>
              <a:off x="6082" y="2845"/>
              <a:ext cx="10467" cy="301"/>
              <a:chOff x="5449" y="3744"/>
              <a:chExt cx="10467" cy="301"/>
            </a:xfrm>
          </p:grpSpPr>
          <p:grpSp>
            <p:nvGrpSpPr>
              <p:cNvPr id="21" name="组合 20"/>
              <p:cNvGrpSpPr/>
              <p:nvPr/>
            </p:nvGrpSpPr>
            <p:grpSpPr>
              <a:xfrm>
                <a:off x="5449" y="3744"/>
                <a:ext cx="2074" cy="268"/>
                <a:chOff x="4444" y="3798"/>
                <a:chExt cx="2074" cy="268"/>
              </a:xfrm>
            </p:grpSpPr>
            <p:cxnSp>
              <p:nvCxnSpPr>
                <p:cNvPr id="25" name="直接连接符 24"/>
                <p:cNvCxnSpPr/>
                <p:nvPr/>
              </p:nvCxnSpPr>
              <p:spPr>
                <a:xfrm flipH="1">
                  <a:off x="4444" y="3946"/>
                  <a:ext cx="2074" cy="0"/>
                </a:xfrm>
                <a:prstGeom prst="line">
                  <a:avLst/>
                </a:prstGeom>
                <a:ln w="11430">
                  <a:solidFill>
                    <a:srgbClr val="7AC14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椭圆 25"/>
                <p:cNvSpPr/>
                <p:nvPr/>
              </p:nvSpPr>
              <p:spPr>
                <a:xfrm>
                  <a:off x="4444" y="3798"/>
                  <a:ext cx="268" cy="268"/>
                </a:xfrm>
                <a:prstGeom prst="ellipse">
                  <a:avLst/>
                </a:prstGeom>
                <a:solidFill>
                  <a:srgbClr val="7AC14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35">
                    <a:latin typeface="Myriad Pro" panose="020B0503030403020204" pitchFamily="34" charset="0"/>
                  </a:endParaRP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 rot="10800000">
                <a:off x="13842" y="3777"/>
                <a:ext cx="2074" cy="268"/>
                <a:chOff x="4509" y="4061"/>
                <a:chExt cx="2074" cy="268"/>
              </a:xfrm>
            </p:grpSpPr>
            <p:cxnSp>
              <p:nvCxnSpPr>
                <p:cNvPr id="23" name="直接连接符 22"/>
                <p:cNvCxnSpPr/>
                <p:nvPr/>
              </p:nvCxnSpPr>
              <p:spPr>
                <a:xfrm flipH="1">
                  <a:off x="4509" y="4209"/>
                  <a:ext cx="2074" cy="0"/>
                </a:xfrm>
                <a:prstGeom prst="line">
                  <a:avLst/>
                </a:prstGeom>
                <a:ln w="11430">
                  <a:solidFill>
                    <a:srgbClr val="7AC14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椭圆 23"/>
                <p:cNvSpPr/>
                <p:nvPr/>
              </p:nvSpPr>
              <p:spPr>
                <a:xfrm>
                  <a:off x="4509" y="4061"/>
                  <a:ext cx="268" cy="268"/>
                </a:xfrm>
                <a:prstGeom prst="ellipse">
                  <a:avLst/>
                </a:prstGeom>
                <a:solidFill>
                  <a:srgbClr val="7AC14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35">
                    <a:latin typeface="Myriad Pro" panose="020B0503030403020204" pitchFamily="34" charset="0"/>
                  </a:endParaRPr>
                </a:p>
              </p:txBody>
            </p:sp>
          </p:grpSp>
        </p:grpSp>
      </p:grpSp>
      <p:sp>
        <p:nvSpPr>
          <p:cNvPr id="27" name="Rectangle 5"/>
          <p:cNvSpPr/>
          <p:nvPr/>
        </p:nvSpPr>
        <p:spPr>
          <a:xfrm>
            <a:off x="7077075" y="1762140"/>
            <a:ext cx="4972050" cy="3724238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1" t="3661" r="29978"/>
          <a:stretch>
            <a:fillRect/>
          </a:stretch>
        </p:blipFill>
        <p:spPr>
          <a:xfrm>
            <a:off x="7077075" y="4246402"/>
            <a:ext cx="2314219" cy="238905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89802" y="372153"/>
            <a:ext cx="7676209" cy="327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 defTabSz="633095">
              <a:spcBef>
                <a:spcPct val="0"/>
              </a:spcBef>
            </a:pPr>
            <a:r>
              <a:rPr lang="en-US" altLang="zh-CN" sz="1530" dirty="0">
                <a:solidFill>
                  <a:srgbClr val="474B4F"/>
                </a:solidFill>
                <a:latin typeface="Myriad Pro" panose="020B0503030403020204" pitchFamily="34" charset="0"/>
                <a:ea typeface="思源黑体 CN Light" panose="020B0300000000000000" charset="-122"/>
                <a:cs typeface="Myriad Pro" panose="020B0503030403020204" pitchFamily="34" charset="0"/>
                <a:sym typeface="+mn-ea"/>
              </a:rPr>
              <a:t>BIOMETRICS &amp; COMPUTER VISION</a:t>
            </a:r>
            <a:r>
              <a:rPr lang="zh-CN" altLang="en-US" sz="1530" dirty="0">
                <a:latin typeface="Myriad Pro" panose="020B0503030403020204" pitchFamily="34" charset="0"/>
              </a:rPr>
              <a:t> </a:t>
            </a:r>
            <a:endParaRPr lang="zh-CN" altLang="en-US" sz="1530" dirty="0">
              <a:latin typeface="Myriad Pro" panose="020B0503030403020204" pitchFamily="34" charset="0"/>
            </a:endParaRPr>
          </a:p>
        </p:txBody>
      </p:sp>
      <p:pic>
        <p:nvPicPr>
          <p:cNvPr id="10" name="图片 9" descr="GLOBAL MEETING KV-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44509" y="1766628"/>
            <a:ext cx="3812591" cy="3402606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2317832" y="2948303"/>
            <a:ext cx="3904969" cy="1039477"/>
            <a:chOff x="2207" y="6129"/>
            <a:chExt cx="8877" cy="2363"/>
          </a:xfrm>
        </p:grpSpPr>
        <p:sp>
          <p:nvSpPr>
            <p:cNvPr id="12" name="文本框 11"/>
            <p:cNvSpPr txBox="1"/>
            <p:nvPr/>
          </p:nvSpPr>
          <p:spPr>
            <a:xfrm>
              <a:off x="2207" y="6129"/>
              <a:ext cx="8877" cy="2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5540" b="1" kern="1600" dirty="0">
                  <a:solidFill>
                    <a:srgbClr val="474B4F"/>
                  </a:solidFill>
                  <a:latin typeface="Myriad Pro" panose="020B0503030403020204" pitchFamily="34" charset="0"/>
                  <a:cs typeface="Myriad Pro Light" panose="020B0403030403020204" charset="0"/>
                </a:rPr>
                <a:t>THANK YOU!</a:t>
              </a:r>
              <a:endParaRPr lang="en-US" altLang="zh-CN" sz="5540" b="1" kern="1600" dirty="0">
                <a:solidFill>
                  <a:srgbClr val="474B4F"/>
                </a:solidFill>
                <a:latin typeface="Myriad Pro" panose="020B0503030403020204" pitchFamily="34" charset="0"/>
                <a:cs typeface="Myriad Pro Light" panose="020B0403030403020204" charset="0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>
              <a:off x="2422" y="8492"/>
              <a:ext cx="8470" cy="0"/>
            </a:xfrm>
            <a:prstGeom prst="line">
              <a:avLst/>
            </a:prstGeom>
            <a:ln w="25400">
              <a:solidFill>
                <a:srgbClr val="7AC0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212649" y="5808770"/>
            <a:ext cx="19881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dk1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dk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dk1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微软雅黑" panose="020B0503020204020204" charset="-122"/>
              </a:rPr>
              <a:t>Mars</a:t>
            </a:r>
            <a:r>
              <a:rPr kumimoji="1" lang="en-US" altLang="zh-CN" b="1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微软雅黑" panose="020B0503020204020204" charset="-122"/>
              </a:rPr>
              <a:t>-</a:t>
            </a:r>
            <a:r>
              <a:rPr kumimoji="1" lang="en-US" altLang="zh-CN" sz="1400" b="1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微软雅黑" panose="020B0503020204020204" charset="-122"/>
              </a:rPr>
              <a:t>F1000 Series</a:t>
            </a:r>
            <a:endParaRPr kumimoji="1" lang="en-US" altLang="zh-CN" sz="1400" b="1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微软雅黑" panose="020B050302020402020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582005" y="5870365"/>
            <a:ext cx="212372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dk1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dk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dk1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微软雅黑" panose="020B0503020204020204" charset="-122"/>
              </a:rPr>
              <a:t>Mars-B1000 </a:t>
            </a:r>
            <a:r>
              <a:rPr kumimoji="1"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微软雅黑" panose="020B0503020204020204" charset="-122"/>
              </a:rPr>
              <a:t>Series</a:t>
            </a:r>
            <a:endParaRPr kumimoji="1" lang="en-US" altLang="zh-CN" sz="1400" b="1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微软雅黑" panose="020B050302020402020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931042" y="5870365"/>
            <a:ext cx="1988194" cy="307777"/>
          </a:xfrm>
          <a:prstGeom prst="rect">
            <a:avLst/>
          </a:prstGeom>
          <a:noFill/>
          <a:ln>
            <a:solidFill>
              <a:srgbClr val="000000">
                <a:alpha val="0"/>
              </a:srgbClr>
            </a:solidFill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dk1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dk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dk1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微软雅黑" panose="020B0503020204020204" charset="-122"/>
              </a:rPr>
              <a:t>Mars</a:t>
            </a:r>
            <a:r>
              <a:rPr kumimoji="1" lang="en-US" sz="1400" b="1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微软雅黑" panose="020B0503020204020204" charset="-122"/>
              </a:rPr>
              <a:t>-S1000 </a:t>
            </a:r>
            <a:r>
              <a:rPr kumimoji="1"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微软雅黑" panose="020B0503020204020204" charset="-122"/>
              </a:rPr>
              <a:t>Series</a:t>
            </a:r>
            <a:endParaRPr kumimoji="1" lang="en-US" sz="1400" b="1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微软雅黑" panose="020B0503020204020204" charset="-122"/>
            </a:endParaRPr>
          </a:p>
        </p:txBody>
      </p:sp>
      <p:pic>
        <p:nvPicPr>
          <p:cNvPr id="10" name="图片 9"/>
          <p:cNvPicPr/>
          <p:nvPr/>
        </p:nvPicPr>
        <p:blipFill>
          <a:blip r:embed="rId1"/>
          <a:stretch>
            <a:fillRect/>
          </a:stretch>
        </p:blipFill>
        <p:spPr>
          <a:xfrm>
            <a:off x="5193553" y="2655516"/>
            <a:ext cx="2123724" cy="2671311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2883853" y="542554"/>
            <a:ext cx="6424295" cy="1754505"/>
            <a:chOff x="6289" y="1909"/>
            <a:chExt cx="10117" cy="2763"/>
          </a:xfrm>
        </p:grpSpPr>
        <p:sp>
          <p:nvSpPr>
            <p:cNvPr id="14" name="文本框 13"/>
            <p:cNvSpPr txBox="1"/>
            <p:nvPr/>
          </p:nvSpPr>
          <p:spPr>
            <a:xfrm>
              <a:off x="6479" y="1909"/>
              <a:ext cx="9737" cy="2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474B4F"/>
                  </a:solidFill>
                  <a:latin typeface="Myriad Pro" panose="020B0503030403020204" pitchFamily="34" charset="0"/>
                  <a:cs typeface="Myriad Pro Light" panose="020B0403030403020204" charset="0"/>
                  <a:sym typeface="+mn-ea"/>
                </a:rPr>
                <a:t>Mars Series of Turnstiles</a:t>
              </a:r>
              <a:endParaRPr lang="en-US" altLang="zh-CN" sz="3200" b="1" dirty="0">
                <a:solidFill>
                  <a:srgbClr val="474B4F"/>
                </a:solidFill>
                <a:latin typeface="Myriad Pro" panose="020B0503030403020204" pitchFamily="34" charset="0"/>
                <a:cs typeface="Myriad Pro Light" panose="020B0403030403020204" charset="0"/>
                <a:sym typeface="+mn-ea"/>
              </a:endParaRPr>
            </a:p>
            <a:p>
              <a:pPr algn="ctr"/>
              <a:r>
                <a:rPr lang="en-US" altLang="zh-CN" sz="3200" b="1" dirty="0">
                  <a:solidFill>
                    <a:srgbClr val="474B4F"/>
                  </a:solidFill>
                  <a:latin typeface="Myriad Pro" panose="020B0503030403020204" pitchFamily="34" charset="0"/>
                  <a:cs typeface="Myriad Pro Light" panose="020B0403030403020204" charset="0"/>
                  <a:sym typeface="+mn-ea"/>
                </a:rPr>
                <a:t>Standard Version</a:t>
              </a:r>
              <a:endParaRPr lang="en-US" altLang="zh-CN" sz="3200" b="1" dirty="0">
                <a:solidFill>
                  <a:srgbClr val="474B4F"/>
                </a:solidFill>
                <a:latin typeface="Myriad Pro" panose="020B0503030403020204" pitchFamily="34" charset="0"/>
                <a:cs typeface="Myriad Pro Light" panose="020B0403030403020204" charset="0"/>
                <a:sym typeface="+mn-ea"/>
              </a:endParaRPr>
            </a:p>
            <a:p>
              <a:pPr algn="ctr"/>
              <a:endParaRPr lang="en-US" altLang="zh-CN" sz="4400" b="1" dirty="0">
                <a:solidFill>
                  <a:srgbClr val="474B4F"/>
                </a:solidFill>
                <a:latin typeface="Myriad Pro" panose="020B0503030403020204" pitchFamily="34" charset="0"/>
                <a:cs typeface="Myriad Pro Light" panose="020B0403030403020204" charset="0"/>
                <a:sym typeface="+mn-ea"/>
              </a:endParaRPr>
            </a:p>
          </p:txBody>
        </p:sp>
        <p:grpSp>
          <p:nvGrpSpPr>
            <p:cNvPr id="15" name="组合 14"/>
            <p:cNvGrpSpPr/>
            <p:nvPr/>
          </p:nvGrpSpPr>
          <p:grpSpPr>
            <a:xfrm>
              <a:off x="6289" y="2845"/>
              <a:ext cx="10117" cy="301"/>
              <a:chOff x="5656" y="3744"/>
              <a:chExt cx="10117" cy="301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5656" y="3744"/>
                <a:ext cx="2074" cy="268"/>
                <a:chOff x="4651" y="3798"/>
                <a:chExt cx="2074" cy="268"/>
              </a:xfrm>
            </p:grpSpPr>
            <p:cxnSp>
              <p:nvCxnSpPr>
                <p:cNvPr id="20" name="直接连接符 19"/>
                <p:cNvCxnSpPr/>
                <p:nvPr/>
              </p:nvCxnSpPr>
              <p:spPr>
                <a:xfrm flipH="1">
                  <a:off x="4651" y="3946"/>
                  <a:ext cx="2074" cy="0"/>
                </a:xfrm>
                <a:prstGeom prst="line">
                  <a:avLst/>
                </a:prstGeom>
                <a:ln w="11430">
                  <a:solidFill>
                    <a:srgbClr val="7AC14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" name="椭圆 20"/>
                <p:cNvSpPr/>
                <p:nvPr/>
              </p:nvSpPr>
              <p:spPr>
                <a:xfrm>
                  <a:off x="4651" y="3798"/>
                  <a:ext cx="268" cy="268"/>
                </a:xfrm>
                <a:prstGeom prst="ellipse">
                  <a:avLst/>
                </a:prstGeom>
                <a:solidFill>
                  <a:srgbClr val="7AC14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35">
                    <a:latin typeface="Myriad Pro" panose="020B0503030403020204" pitchFamily="34" charset="0"/>
                  </a:endParaRPr>
                </a:p>
              </p:txBody>
            </p:sp>
          </p:grpSp>
          <p:grpSp>
            <p:nvGrpSpPr>
              <p:cNvPr id="17" name="组合 16"/>
              <p:cNvGrpSpPr/>
              <p:nvPr/>
            </p:nvGrpSpPr>
            <p:grpSpPr>
              <a:xfrm rot="10800000">
                <a:off x="13699" y="3777"/>
                <a:ext cx="2074" cy="268"/>
                <a:chOff x="4652" y="4061"/>
                <a:chExt cx="2074" cy="268"/>
              </a:xfrm>
            </p:grpSpPr>
            <p:cxnSp>
              <p:nvCxnSpPr>
                <p:cNvPr id="18" name="直接连接符 17"/>
                <p:cNvCxnSpPr/>
                <p:nvPr/>
              </p:nvCxnSpPr>
              <p:spPr>
                <a:xfrm flipH="1">
                  <a:off x="4652" y="4209"/>
                  <a:ext cx="2074" cy="0"/>
                </a:xfrm>
                <a:prstGeom prst="line">
                  <a:avLst/>
                </a:prstGeom>
                <a:ln w="11430">
                  <a:solidFill>
                    <a:srgbClr val="7AC14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椭圆 18"/>
                <p:cNvSpPr/>
                <p:nvPr/>
              </p:nvSpPr>
              <p:spPr>
                <a:xfrm>
                  <a:off x="4652" y="4061"/>
                  <a:ext cx="268" cy="268"/>
                </a:xfrm>
                <a:prstGeom prst="ellipse">
                  <a:avLst/>
                </a:prstGeom>
                <a:solidFill>
                  <a:srgbClr val="7AC14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35">
                    <a:latin typeface="Myriad Pro" panose="020B0503030403020204" pitchFamily="34" charset="0"/>
                  </a:endParaRPr>
                </a:p>
              </p:txBody>
            </p:sp>
          </p:grpSp>
        </p:grpSp>
      </p:grpSp>
      <p:sp>
        <p:nvSpPr>
          <p:cNvPr id="22" name="文本框 21"/>
          <p:cNvSpPr txBox="1"/>
          <p:nvPr/>
        </p:nvSpPr>
        <p:spPr>
          <a:xfrm>
            <a:off x="1811211" y="1918621"/>
            <a:ext cx="7971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The standard version is made of stainless steel.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811211" y="2724448"/>
            <a:ext cx="2389632" cy="2525581"/>
            <a:chOff x="1430767" y="2768871"/>
            <a:chExt cx="2389632" cy="2525581"/>
          </a:xfrm>
        </p:grpSpPr>
        <p:pic>
          <p:nvPicPr>
            <p:cNvPr id="11" name="图片 10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430767" y="2768871"/>
              <a:ext cx="2389632" cy="252558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39230" y="3719281"/>
              <a:ext cx="321550" cy="300805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8366058" y="2662853"/>
            <a:ext cx="2274746" cy="2780245"/>
            <a:chOff x="7985614" y="2707276"/>
            <a:chExt cx="2274746" cy="2780245"/>
          </a:xfrm>
        </p:grpSpPr>
        <p:pic>
          <p:nvPicPr>
            <p:cNvPr id="12" name="图片 11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7985614" y="2707276"/>
              <a:ext cx="2274746" cy="2780245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63287" y="3886200"/>
              <a:ext cx="229186" cy="1992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7655415" y="5762858"/>
            <a:ext cx="22271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dk1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dk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dk1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微软雅黑" panose="020B0503020204020204" charset="-122"/>
              </a:rPr>
              <a:t>Mars Pro</a:t>
            </a:r>
            <a:r>
              <a:rPr kumimoji="1" lang="en-US" altLang="zh-CN" b="1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微软雅黑" panose="020B0503020204020204" charset="-122"/>
              </a:rPr>
              <a:t>-</a:t>
            </a:r>
            <a:r>
              <a:rPr kumimoji="1" lang="en-US" altLang="zh-CN" sz="1400" b="1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微软雅黑" panose="020B0503020204020204" charset="-122"/>
              </a:rPr>
              <a:t>S1000 </a:t>
            </a:r>
            <a:r>
              <a:rPr kumimoji="1"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微软雅黑" panose="020B0503020204020204" charset="-122"/>
              </a:rPr>
              <a:t>Series</a:t>
            </a:r>
            <a:endParaRPr kumimoji="1" lang="en-US" altLang="zh-CN" sz="1400" b="1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微软雅黑" panose="020B0503020204020204" charset="-122"/>
            </a:endParaRPr>
          </a:p>
        </p:txBody>
      </p:sp>
      <p:pic>
        <p:nvPicPr>
          <p:cNvPr id="8" name="图片 7"/>
          <p:cNvPicPr/>
          <p:nvPr/>
        </p:nvPicPr>
        <p:blipFill>
          <a:blip r:embed="rId1"/>
          <a:stretch>
            <a:fillRect/>
          </a:stretch>
        </p:blipFill>
        <p:spPr>
          <a:xfrm>
            <a:off x="2404623" y="2704730"/>
            <a:ext cx="3062441" cy="2770128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2"/>
          <a:stretch>
            <a:fillRect/>
          </a:stretch>
        </p:blipFill>
        <p:spPr>
          <a:xfrm>
            <a:off x="7046826" y="2815322"/>
            <a:ext cx="3006911" cy="2659536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040977" y="5784737"/>
            <a:ext cx="23444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dk1">
                        <a:lumMod val="110000"/>
                        <a:satMod val="105000"/>
                        <a:tint val="67000"/>
                      </a:schemeClr>
                    </a:gs>
                    <a:gs pos="50000">
                      <a:schemeClr val="dk1">
                        <a:lumMod val="105000"/>
                        <a:satMod val="103000"/>
                        <a:tint val="73000"/>
                      </a:schemeClr>
                    </a:gs>
                    <a:gs pos="100000">
                      <a:schemeClr val="dk1">
                        <a:lumMod val="105000"/>
                        <a:satMod val="109000"/>
                        <a:tint val="81000"/>
                      </a:schemeClr>
                    </a:gs>
                  </a:gsLst>
                  <a:lin ang="5400000" scaled="0"/>
                </a:gradFill>
              </a14:hiddenFill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微软雅黑" panose="020B0503020204020204" charset="-122"/>
              </a:rPr>
              <a:t>Mars Pro</a:t>
            </a:r>
            <a:r>
              <a:rPr kumimoji="1" lang="en-US" altLang="zh-CN" b="1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微软雅黑" panose="020B0503020204020204" charset="-122"/>
              </a:rPr>
              <a:t>-</a:t>
            </a:r>
            <a:r>
              <a:rPr kumimoji="1" lang="en-US" altLang="zh-CN" sz="1400" b="1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微软雅黑" panose="020B0503020204020204" charset="-122"/>
              </a:rPr>
              <a:t>F1000 </a:t>
            </a:r>
            <a:r>
              <a:rPr kumimoji="1" lang="en-US" altLang="zh-CN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  <a:ea typeface="微软雅黑" panose="020B0503020204020204" charset="-122"/>
              </a:rPr>
              <a:t>Series</a:t>
            </a:r>
            <a:endParaRPr kumimoji="1" lang="en-US" altLang="zh-CN" sz="1400" b="1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212295" y="1919235"/>
            <a:ext cx="79714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Myriad Pro" panose="020B0503030403020204" pitchFamily="34" charset="0"/>
              </a:rPr>
              <a:t>The premium version is made of SPCC material with white color powder coating.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Myriad Pro" panose="020B0503030403020204" pitchFamily="3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2883853" y="542554"/>
            <a:ext cx="6424295" cy="1076960"/>
            <a:chOff x="6289" y="1909"/>
            <a:chExt cx="10117" cy="1696"/>
          </a:xfrm>
        </p:grpSpPr>
        <p:sp>
          <p:nvSpPr>
            <p:cNvPr id="13" name="文本框 12"/>
            <p:cNvSpPr txBox="1"/>
            <p:nvPr/>
          </p:nvSpPr>
          <p:spPr>
            <a:xfrm>
              <a:off x="6479" y="1909"/>
              <a:ext cx="9737" cy="1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474B4F"/>
                  </a:solidFill>
                  <a:latin typeface="Myriad Pro" panose="020B0503030403020204" pitchFamily="34" charset="0"/>
                  <a:cs typeface="Myriad Pro Light" panose="020B0403030403020204" charset="0"/>
                  <a:sym typeface="+mn-ea"/>
                </a:rPr>
                <a:t>Mars Pro Series of Turnstiles</a:t>
              </a:r>
              <a:endParaRPr lang="en-US" altLang="zh-CN" sz="3200" b="1" dirty="0">
                <a:solidFill>
                  <a:srgbClr val="474B4F"/>
                </a:solidFill>
                <a:latin typeface="Myriad Pro" panose="020B0503030403020204" pitchFamily="34" charset="0"/>
                <a:cs typeface="Myriad Pro Light" panose="020B0403030403020204" charset="0"/>
                <a:sym typeface="+mn-ea"/>
              </a:endParaRPr>
            </a:p>
            <a:p>
              <a:pPr algn="ctr"/>
              <a:r>
                <a:rPr lang="en-US" altLang="zh-CN" sz="3200" b="1" dirty="0">
                  <a:solidFill>
                    <a:srgbClr val="474B4F"/>
                  </a:solidFill>
                  <a:latin typeface="Myriad Pro" panose="020B0503030403020204" pitchFamily="34" charset="0"/>
                  <a:cs typeface="Myriad Pro Light" panose="020B0403030403020204" charset="0"/>
                  <a:sym typeface="+mn-ea"/>
                </a:rPr>
                <a:t>Premium Version</a:t>
              </a:r>
              <a:endParaRPr lang="en-US" altLang="zh-CN" sz="3200" b="1" dirty="0">
                <a:solidFill>
                  <a:srgbClr val="474B4F"/>
                </a:solidFill>
                <a:latin typeface="Myriad Pro" panose="020B0503030403020204" pitchFamily="34" charset="0"/>
                <a:cs typeface="Myriad Pro Light" panose="020B0403030403020204" charset="0"/>
                <a:sym typeface="+mn-ea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6289" y="2845"/>
              <a:ext cx="10117" cy="301"/>
              <a:chOff x="5656" y="3744"/>
              <a:chExt cx="10117" cy="301"/>
            </a:xfrm>
          </p:grpSpPr>
          <p:grpSp>
            <p:nvGrpSpPr>
              <p:cNvPr id="15" name="组合 14"/>
              <p:cNvGrpSpPr/>
              <p:nvPr/>
            </p:nvGrpSpPr>
            <p:grpSpPr>
              <a:xfrm>
                <a:off x="5656" y="3744"/>
                <a:ext cx="2074" cy="268"/>
                <a:chOff x="4651" y="3798"/>
                <a:chExt cx="2074" cy="268"/>
              </a:xfrm>
            </p:grpSpPr>
            <p:cxnSp>
              <p:nvCxnSpPr>
                <p:cNvPr id="19" name="直接连接符 18"/>
                <p:cNvCxnSpPr/>
                <p:nvPr/>
              </p:nvCxnSpPr>
              <p:spPr>
                <a:xfrm flipH="1">
                  <a:off x="4651" y="3946"/>
                  <a:ext cx="2074" cy="0"/>
                </a:xfrm>
                <a:prstGeom prst="line">
                  <a:avLst/>
                </a:prstGeom>
                <a:ln w="11430">
                  <a:solidFill>
                    <a:srgbClr val="7AC14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椭圆 19"/>
                <p:cNvSpPr/>
                <p:nvPr/>
              </p:nvSpPr>
              <p:spPr>
                <a:xfrm>
                  <a:off x="4651" y="3798"/>
                  <a:ext cx="268" cy="268"/>
                </a:xfrm>
                <a:prstGeom prst="ellipse">
                  <a:avLst/>
                </a:prstGeom>
                <a:solidFill>
                  <a:srgbClr val="7AC14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35">
                    <a:latin typeface="Myriad Pro" panose="020B0503030403020204" pitchFamily="34" charset="0"/>
                  </a:endParaRPr>
                </a:p>
              </p:txBody>
            </p:sp>
          </p:grpSp>
          <p:grpSp>
            <p:nvGrpSpPr>
              <p:cNvPr id="16" name="组合 15"/>
              <p:cNvGrpSpPr/>
              <p:nvPr/>
            </p:nvGrpSpPr>
            <p:grpSpPr>
              <a:xfrm rot="10800000">
                <a:off x="13699" y="3777"/>
                <a:ext cx="2074" cy="268"/>
                <a:chOff x="4652" y="4061"/>
                <a:chExt cx="2074" cy="268"/>
              </a:xfrm>
            </p:grpSpPr>
            <p:cxnSp>
              <p:nvCxnSpPr>
                <p:cNvPr id="17" name="直接连接符 16"/>
                <p:cNvCxnSpPr/>
                <p:nvPr/>
              </p:nvCxnSpPr>
              <p:spPr>
                <a:xfrm flipH="1">
                  <a:off x="4652" y="4209"/>
                  <a:ext cx="2074" cy="0"/>
                </a:xfrm>
                <a:prstGeom prst="line">
                  <a:avLst/>
                </a:prstGeom>
                <a:ln w="11430">
                  <a:solidFill>
                    <a:srgbClr val="7AC14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" name="椭圆 17"/>
                <p:cNvSpPr/>
                <p:nvPr/>
              </p:nvSpPr>
              <p:spPr>
                <a:xfrm>
                  <a:off x="4652" y="4061"/>
                  <a:ext cx="268" cy="268"/>
                </a:xfrm>
                <a:prstGeom prst="ellipse">
                  <a:avLst/>
                </a:prstGeom>
                <a:solidFill>
                  <a:srgbClr val="7AC14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35">
                    <a:latin typeface="Myriad Pro" panose="020B0503030403020204" pitchFamily="34" charset="0"/>
                  </a:endParaRPr>
                </a:p>
              </p:txBody>
            </p:sp>
          </p:grp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2883852" y="961046"/>
            <a:ext cx="6424295" cy="584835"/>
            <a:chOff x="6289" y="2539"/>
            <a:chExt cx="10117" cy="921"/>
          </a:xfrm>
        </p:grpSpPr>
        <p:sp>
          <p:nvSpPr>
            <p:cNvPr id="7" name="文本框 6"/>
            <p:cNvSpPr txBox="1"/>
            <p:nvPr/>
          </p:nvSpPr>
          <p:spPr>
            <a:xfrm>
              <a:off x="6479" y="2539"/>
              <a:ext cx="9737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474B4F"/>
                  </a:solidFill>
                  <a:latin typeface="Myriad Pro" panose="020B0503030403020204" pitchFamily="34" charset="0"/>
                  <a:cs typeface="Myriad Pro Light" panose="020B0403030403020204" charset="0"/>
                  <a:sym typeface="+mn-ea"/>
                </a:rPr>
                <a:t>Naming Rules</a:t>
              </a:r>
              <a:endParaRPr lang="en-US" altLang="zh-CN" sz="3200" b="1" dirty="0">
                <a:solidFill>
                  <a:srgbClr val="474B4F"/>
                </a:solidFill>
                <a:latin typeface="Myriad Pro" panose="020B0503030403020204" pitchFamily="34" charset="0"/>
                <a:cs typeface="Myriad Pro Light" panose="020B0403030403020204" charset="0"/>
                <a:sym typeface="+mn-ea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6289" y="2845"/>
              <a:ext cx="10117" cy="301"/>
              <a:chOff x="5656" y="3744"/>
              <a:chExt cx="10117" cy="301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5656" y="3744"/>
                <a:ext cx="2074" cy="268"/>
                <a:chOff x="4651" y="3798"/>
                <a:chExt cx="2074" cy="268"/>
              </a:xfrm>
            </p:grpSpPr>
            <p:cxnSp>
              <p:nvCxnSpPr>
                <p:cNvPr id="13" name="直接连接符 12"/>
                <p:cNvCxnSpPr/>
                <p:nvPr/>
              </p:nvCxnSpPr>
              <p:spPr>
                <a:xfrm flipH="1">
                  <a:off x="4651" y="3946"/>
                  <a:ext cx="2074" cy="0"/>
                </a:xfrm>
                <a:prstGeom prst="line">
                  <a:avLst/>
                </a:prstGeom>
                <a:ln w="11430">
                  <a:solidFill>
                    <a:srgbClr val="7AC14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椭圆 13"/>
                <p:cNvSpPr/>
                <p:nvPr/>
              </p:nvSpPr>
              <p:spPr>
                <a:xfrm>
                  <a:off x="4651" y="3798"/>
                  <a:ext cx="268" cy="268"/>
                </a:xfrm>
                <a:prstGeom prst="ellipse">
                  <a:avLst/>
                </a:prstGeom>
                <a:solidFill>
                  <a:srgbClr val="7AC14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35">
                    <a:latin typeface="Myriad Pro" panose="020B0503030403020204" pitchFamily="34" charset="0"/>
                  </a:endParaRPr>
                </a:p>
              </p:txBody>
            </p:sp>
          </p:grpSp>
          <p:grpSp>
            <p:nvGrpSpPr>
              <p:cNvPr id="10" name="组合 9"/>
              <p:cNvGrpSpPr/>
              <p:nvPr/>
            </p:nvGrpSpPr>
            <p:grpSpPr>
              <a:xfrm rot="10800000">
                <a:off x="13699" y="3777"/>
                <a:ext cx="2074" cy="268"/>
                <a:chOff x="4652" y="4061"/>
                <a:chExt cx="2074" cy="268"/>
              </a:xfrm>
            </p:grpSpPr>
            <p:cxnSp>
              <p:nvCxnSpPr>
                <p:cNvPr id="11" name="直接连接符 10"/>
                <p:cNvCxnSpPr/>
                <p:nvPr/>
              </p:nvCxnSpPr>
              <p:spPr>
                <a:xfrm flipH="1">
                  <a:off x="4652" y="4209"/>
                  <a:ext cx="2074" cy="0"/>
                </a:xfrm>
                <a:prstGeom prst="line">
                  <a:avLst/>
                </a:prstGeom>
                <a:ln w="11430">
                  <a:solidFill>
                    <a:srgbClr val="7AC14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" name="椭圆 11"/>
                <p:cNvSpPr/>
                <p:nvPr/>
              </p:nvSpPr>
              <p:spPr>
                <a:xfrm>
                  <a:off x="4652" y="4061"/>
                  <a:ext cx="268" cy="268"/>
                </a:xfrm>
                <a:prstGeom prst="ellipse">
                  <a:avLst/>
                </a:prstGeom>
                <a:solidFill>
                  <a:srgbClr val="7AC14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35">
                    <a:latin typeface="Myriad Pro" panose="020B0503030403020204" pitchFamily="34" charset="0"/>
                  </a:endParaRPr>
                </a:p>
              </p:txBody>
            </p:sp>
          </p:grpSp>
        </p:grpSp>
      </p:grpSp>
      <p:sp>
        <p:nvSpPr>
          <p:cNvPr id="2" name="矩形 1"/>
          <p:cNvSpPr/>
          <p:nvPr/>
        </p:nvSpPr>
        <p:spPr>
          <a:xfrm>
            <a:off x="1287632" y="2071949"/>
            <a:ext cx="96167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Mars-(</a:t>
            </a:r>
            <a:r>
              <a:rPr lang="en-US" altLang="zh-CN" sz="5400" b="0" u="sng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F/B/S)</a:t>
            </a:r>
            <a:r>
              <a:rPr lang="en-US" altLang="zh-CN" sz="5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(</a:t>
            </a:r>
            <a:r>
              <a:rPr lang="en-US" altLang="zh-CN" sz="5400" b="0" u="sng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10</a:t>
            </a:r>
            <a:r>
              <a:rPr lang="en-US" altLang="zh-CN" sz="5400" u="sng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/12)</a:t>
            </a:r>
            <a:r>
              <a:rPr lang="en-US" altLang="zh-CN" sz="5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(</a:t>
            </a:r>
            <a:r>
              <a:rPr lang="en-US" altLang="zh-CN" sz="5400" b="0" u="sng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00/11/22)</a:t>
            </a:r>
            <a:endParaRPr lang="zh-CN" altLang="en-US" sz="5400" b="0" u="sng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4280449" y="2995278"/>
            <a:ext cx="0" cy="89697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6427301" y="2995278"/>
            <a:ext cx="0" cy="158997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9329430" y="3004930"/>
            <a:ext cx="0" cy="213089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8024909" y="5363921"/>
            <a:ext cx="33094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00: no</a:t>
            </a:r>
            <a:r>
              <a:rPr lang="zh-CN" altLang="en-US" b="1" dirty="0"/>
              <a:t> </a:t>
            </a:r>
            <a:r>
              <a:rPr lang="en-US" altLang="zh-CN" b="1" dirty="0"/>
              <a:t>reader</a:t>
            </a:r>
            <a:r>
              <a:rPr lang="zh-CN" altLang="en-US" b="1" dirty="0"/>
              <a:t> </a:t>
            </a:r>
            <a:r>
              <a:rPr lang="en-US" altLang="zh-CN" b="1" dirty="0"/>
              <a:t>and controller</a:t>
            </a:r>
            <a:endParaRPr lang="en-US" altLang="zh-CN" b="1" dirty="0"/>
          </a:p>
          <a:p>
            <a:r>
              <a:rPr lang="en-US" altLang="zh-CN" b="1" dirty="0"/>
              <a:t>11: with </a:t>
            </a:r>
            <a:r>
              <a:rPr lang="en-US" altLang="zh-CN" b="1" dirty="0" err="1"/>
              <a:t>RFID+controller</a:t>
            </a:r>
            <a:endParaRPr lang="en-US" altLang="zh-CN" b="1" dirty="0"/>
          </a:p>
          <a:p>
            <a:r>
              <a:rPr lang="en-US" altLang="zh-CN" b="1" dirty="0"/>
              <a:t>22: with </a:t>
            </a:r>
            <a:r>
              <a:rPr lang="en-US" altLang="zh-CN" b="1" dirty="0" err="1"/>
              <a:t>FP&amp;FRID+controller</a:t>
            </a:r>
            <a:endParaRPr lang="zh-CN" altLang="en-US" b="1" dirty="0"/>
          </a:p>
        </p:txBody>
      </p:sp>
      <p:sp>
        <p:nvSpPr>
          <p:cNvPr id="30" name="文本框 29"/>
          <p:cNvSpPr txBox="1"/>
          <p:nvPr/>
        </p:nvSpPr>
        <p:spPr>
          <a:xfrm>
            <a:off x="5729693" y="4747194"/>
            <a:ext cx="2879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10: single lane</a:t>
            </a:r>
            <a:endParaRPr lang="en-US" altLang="zh-CN" b="1" dirty="0"/>
          </a:p>
          <a:p>
            <a:r>
              <a:rPr lang="en-US" altLang="zh-CN" b="1" dirty="0"/>
              <a:t>12: dual lane</a:t>
            </a:r>
            <a:endParaRPr lang="zh-CN" altLang="en-US" b="1" dirty="0"/>
          </a:p>
        </p:txBody>
      </p:sp>
      <p:sp>
        <p:nvSpPr>
          <p:cNvPr id="31" name="文本框 30"/>
          <p:cNvSpPr txBox="1"/>
          <p:nvPr/>
        </p:nvSpPr>
        <p:spPr>
          <a:xfrm>
            <a:off x="3004502" y="4054191"/>
            <a:ext cx="2879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F: flap barrier</a:t>
            </a:r>
            <a:endParaRPr lang="en-US" altLang="zh-CN" b="1" dirty="0"/>
          </a:p>
          <a:p>
            <a:r>
              <a:rPr lang="en-US" altLang="zh-CN" b="1" dirty="0"/>
              <a:t>B:</a:t>
            </a:r>
            <a:r>
              <a:rPr lang="zh-CN" altLang="en-US" b="1" dirty="0"/>
              <a:t> </a:t>
            </a:r>
            <a:r>
              <a:rPr lang="en-US" altLang="zh-CN" b="1" dirty="0"/>
              <a:t>swing barrier</a:t>
            </a:r>
            <a:endParaRPr lang="en-US" altLang="zh-CN" b="1" dirty="0"/>
          </a:p>
          <a:p>
            <a:r>
              <a:rPr lang="en-US" altLang="zh-CN" b="1" dirty="0"/>
              <a:t>S: speed gates</a:t>
            </a:r>
            <a:endParaRPr lang="zh-CN" altLang="en-US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139302" y="1635742"/>
            <a:ext cx="12024248" cy="6346825"/>
            <a:chOff x="3813" y="5035"/>
            <a:chExt cx="18860" cy="9995"/>
          </a:xfrm>
        </p:grpSpPr>
        <p:sp>
          <p:nvSpPr>
            <p:cNvPr id="3" name="文本框 2"/>
            <p:cNvSpPr txBox="1"/>
            <p:nvPr/>
          </p:nvSpPr>
          <p:spPr>
            <a:xfrm>
              <a:off x="8572" y="6839"/>
              <a:ext cx="12647" cy="81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400" b="1" dirty="0">
                  <a:solidFill>
                    <a:srgbClr val="474B4F"/>
                  </a:solidFill>
                  <a:latin typeface="Myriad Pro" panose="020B0503030403020204" pitchFamily="34" charset="0"/>
                  <a:cs typeface="Myriad Pro Light" panose="020B0403030403020204" charset="0"/>
                  <a:sym typeface="+mn-ea"/>
                </a:rPr>
                <a:t>Product Design</a:t>
              </a:r>
              <a:endParaRPr lang="en-US" altLang="zh-CN" sz="4400" b="1" dirty="0">
                <a:solidFill>
                  <a:srgbClr val="474B4F"/>
                </a:solidFill>
                <a:latin typeface="Myriad Pro" panose="020B0503030403020204" pitchFamily="34" charset="0"/>
                <a:cs typeface="Myriad Pro Light" panose="020B0403030403020204" charset="0"/>
                <a:sym typeface="+mn-ea"/>
              </a:endParaRPr>
            </a:p>
            <a:p>
              <a:pPr marL="554355" lvl="1" indent="-237490">
                <a:buFont typeface="Arial" panose="020B0604020202090204" pitchFamily="34" charset="0"/>
                <a:buChar char="•"/>
              </a:pPr>
              <a:r>
                <a:rPr lang="en-US" altLang="zh-CN" sz="3200" dirty="0">
                  <a:solidFill>
                    <a:srgbClr val="474B4F"/>
                  </a:solidFill>
                  <a:latin typeface="Myriad Pro" panose="020B0503030403020204" pitchFamily="34" charset="0"/>
                </a:rPr>
                <a:t>Biometric authentication panel</a:t>
              </a:r>
              <a:endParaRPr lang="en-US" altLang="zh-CN" sz="3200" dirty="0">
                <a:solidFill>
                  <a:srgbClr val="474B4F"/>
                </a:solidFill>
                <a:latin typeface="Myriad Pro" panose="020B0503030403020204" pitchFamily="34" charset="0"/>
              </a:endParaRPr>
            </a:p>
            <a:p>
              <a:pPr marL="554355" lvl="1" indent="-237490">
                <a:buFont typeface="Arial" panose="020B0604020202090204" pitchFamily="34" charset="0"/>
                <a:buChar char="•"/>
              </a:pPr>
              <a:r>
                <a:rPr lang="en-US" altLang="zh-CN" sz="3200" dirty="0">
                  <a:solidFill>
                    <a:srgbClr val="474B4F"/>
                  </a:solidFill>
                  <a:latin typeface="Myriad Pro" panose="020B0503030403020204" pitchFamily="34" charset="0"/>
                </a:rPr>
                <a:t>Reservation hole for an additional device</a:t>
              </a:r>
              <a:endParaRPr lang="zh-CN" altLang="en-US" sz="3200" dirty="0">
                <a:solidFill>
                  <a:srgbClr val="474B4F"/>
                </a:solidFill>
                <a:latin typeface="Myriad Pro" panose="020B0503030403020204" pitchFamily="34" charset="0"/>
              </a:endParaRPr>
            </a:p>
            <a:p>
              <a:pPr marL="554355" lvl="1" indent="-237490">
                <a:buFont typeface="Arial" panose="020B0604020202090204" pitchFamily="34" charset="0"/>
                <a:buChar char="•"/>
              </a:pPr>
              <a:r>
                <a:rPr lang="en-US" altLang="zh-CN" sz="3200" dirty="0">
                  <a:solidFill>
                    <a:srgbClr val="474B4F"/>
                  </a:solidFill>
                  <a:latin typeface="Myriad Pro" panose="020B0503030403020204" pitchFamily="34" charset="0"/>
                </a:rPr>
                <a:t>Infrared Sensor Extension</a:t>
              </a:r>
              <a:endParaRPr lang="en-US" altLang="zh-CN" sz="3200" dirty="0">
                <a:solidFill>
                  <a:srgbClr val="474B4F"/>
                </a:solidFill>
                <a:latin typeface="Myriad Pro" panose="020B0503030403020204" pitchFamily="34" charset="0"/>
              </a:endParaRPr>
            </a:p>
            <a:p>
              <a:pPr marL="554355" lvl="1" indent="-237490">
                <a:buFont typeface="Arial" panose="020B0604020202090204" pitchFamily="34" charset="0"/>
                <a:buChar char="•"/>
              </a:pPr>
              <a:r>
                <a:rPr lang="en-US" altLang="zh-CN" sz="3200" dirty="0">
                  <a:solidFill>
                    <a:srgbClr val="474B4F"/>
                  </a:solidFill>
                  <a:latin typeface="Myriad Pro" panose="020B0503030403020204" pitchFamily="34" charset="0"/>
                </a:rPr>
                <a:t>Slot joint design</a:t>
              </a:r>
              <a:endParaRPr lang="en-US" altLang="zh-CN" sz="3200" dirty="0">
                <a:solidFill>
                  <a:srgbClr val="474B4F"/>
                </a:solidFill>
                <a:latin typeface="Myriad Pro" panose="020B0503030403020204" pitchFamily="34" charset="0"/>
              </a:endParaRPr>
            </a:p>
            <a:p>
              <a:pPr marL="554355" lvl="1" indent="-237490">
                <a:buFont typeface="Arial" panose="020B0604020202090204" pitchFamily="34" charset="0"/>
                <a:buChar char="•"/>
              </a:pPr>
              <a:r>
                <a:rPr lang="en-US" altLang="zh-CN" sz="3200" dirty="0">
                  <a:solidFill>
                    <a:srgbClr val="474B4F"/>
                  </a:solidFill>
                  <a:latin typeface="Myriad Pro" panose="020B0503030403020204" pitchFamily="34" charset="0"/>
                </a:rPr>
                <a:t>Bottom lifting </a:t>
              </a:r>
              <a:endParaRPr lang="zh-CN" altLang="en-US" sz="3200" dirty="0">
                <a:solidFill>
                  <a:srgbClr val="474B4F"/>
                </a:solidFill>
                <a:latin typeface="Myriad Pro" panose="020B0503030403020204" pitchFamily="34" charset="0"/>
              </a:endParaRPr>
            </a:p>
            <a:p>
              <a:pPr marL="554355" lvl="1" indent="-237490">
                <a:buFont typeface="Arial" panose="020B0604020202090204" pitchFamily="34" charset="0"/>
                <a:buChar char="•"/>
              </a:pPr>
              <a:r>
                <a:rPr lang="en-US" altLang="zh-CN" sz="3200" dirty="0">
                  <a:solidFill>
                    <a:srgbClr val="474B4F"/>
                  </a:solidFill>
                  <a:latin typeface="Myriad Pro" panose="020B0503030403020204" pitchFamily="34" charset="0"/>
                </a:rPr>
                <a:t>Exposed base plate</a:t>
              </a:r>
              <a:endParaRPr lang="zh-CN" altLang="en-US" sz="3200" dirty="0">
                <a:solidFill>
                  <a:srgbClr val="474B4F"/>
                </a:solidFill>
                <a:latin typeface="Myriad Pro" panose="020B0503030403020204" pitchFamily="34" charset="0"/>
              </a:endParaRPr>
            </a:p>
            <a:p>
              <a:pPr marL="554355" lvl="1" indent="-237490">
                <a:buFont typeface="Arial" panose="020B0604020202090204" pitchFamily="34" charset="0"/>
                <a:buChar char="•"/>
              </a:pPr>
              <a:endParaRPr lang="en-US" altLang="zh-CN" sz="3200" dirty="0">
                <a:solidFill>
                  <a:srgbClr val="474B4F"/>
                </a:solidFill>
                <a:latin typeface="Myriad Pro" panose="020B0503030403020204" pitchFamily="34" charset="0"/>
              </a:endParaRPr>
            </a:p>
            <a:p>
              <a:pPr marL="554355" lvl="1" indent="-237490">
                <a:buFont typeface="Arial" panose="020B0604020202090204" pitchFamily="34" charset="0"/>
                <a:buChar char="•"/>
              </a:pPr>
              <a:endParaRPr lang="en-US" altLang="zh-CN" sz="3200" dirty="0">
                <a:solidFill>
                  <a:srgbClr val="474B4F"/>
                </a:solidFill>
                <a:latin typeface="Myriad Pro" panose="020B0503030403020204" pitchFamily="34" charset="0"/>
              </a:endParaRPr>
            </a:p>
            <a:p>
              <a:pPr marL="571500" indent="-571500">
                <a:buFont typeface="Arial" panose="020B0604020202090204" pitchFamily="34" charset="0"/>
                <a:buChar char="•"/>
              </a:pPr>
              <a:endParaRPr lang="en-US" altLang="zh-CN" sz="3200" dirty="0">
                <a:solidFill>
                  <a:srgbClr val="474B4F"/>
                </a:solidFill>
                <a:latin typeface="Myriad Pro" panose="020B0503030403020204" pitchFamily="34" charset="0"/>
                <a:cs typeface="Myriad Pro Light" panose="020B0403030403020204" charset="0"/>
                <a:sym typeface="+mn-ea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8846" y="6461"/>
              <a:ext cx="13827" cy="0"/>
              <a:chOff x="5617" y="3203"/>
              <a:chExt cx="8780" cy="0"/>
            </a:xfrm>
          </p:grpSpPr>
          <p:cxnSp>
            <p:nvCxnSpPr>
              <p:cNvPr id="8" name="直接连接符 7"/>
              <p:cNvCxnSpPr/>
              <p:nvPr/>
            </p:nvCxnSpPr>
            <p:spPr>
              <a:xfrm>
                <a:off x="5617" y="3203"/>
                <a:ext cx="8780" cy="0"/>
              </a:xfrm>
              <a:prstGeom prst="line">
                <a:avLst/>
              </a:prstGeom>
              <a:ln w="25400">
                <a:solidFill>
                  <a:srgbClr val="7AC1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>
                <a:off x="5617" y="3203"/>
                <a:ext cx="1817" cy="0"/>
              </a:xfrm>
              <a:prstGeom prst="line">
                <a:avLst/>
              </a:prstGeom>
              <a:ln w="63500">
                <a:solidFill>
                  <a:srgbClr val="7AC14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" name="组合 4"/>
            <p:cNvGrpSpPr/>
            <p:nvPr/>
          </p:nvGrpSpPr>
          <p:grpSpPr>
            <a:xfrm>
              <a:off x="3813" y="5035"/>
              <a:ext cx="4321" cy="4321"/>
              <a:chOff x="2320" y="2080"/>
              <a:chExt cx="2586" cy="2586"/>
            </a:xfrm>
          </p:grpSpPr>
          <p:sp>
            <p:nvSpPr>
              <p:cNvPr id="6" name="椭圆 5"/>
              <p:cNvSpPr/>
              <p:nvPr/>
            </p:nvSpPr>
            <p:spPr>
              <a:xfrm>
                <a:off x="2320" y="2080"/>
                <a:ext cx="2586" cy="2586"/>
              </a:xfrm>
              <a:prstGeom prst="ellipse">
                <a:avLst/>
              </a:prstGeom>
              <a:solidFill>
                <a:srgbClr val="7AC14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835">
                  <a:latin typeface="Myriad Pro" panose="020B0503030403020204" pitchFamily="34" charset="0"/>
                </a:endParaRPr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2731" y="2720"/>
                <a:ext cx="1764" cy="11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ctr">
                  <a:defRPr sz="5400">
                    <a:solidFill>
                      <a:schemeClr val="bg1"/>
                    </a:solidFill>
                    <a:latin typeface="华文细黑" panose="02010600040101010101" pitchFamily="2" charset="-122"/>
                    <a:ea typeface="华文细黑" panose="02010600040101010101" pitchFamily="2" charset="-122"/>
                  </a:defRPr>
                </a:lvl1pPr>
              </a:lstStyle>
              <a:p>
                <a:r>
                  <a:rPr lang="en-US" altLang="zh-CN" sz="7560" dirty="0">
                    <a:solidFill>
                      <a:schemeClr val="bg1"/>
                    </a:solidFill>
                    <a:latin typeface="Myriad Pro" panose="020B0503030403020204" pitchFamily="34" charset="0"/>
                    <a:ea typeface="思源黑体 CN Bold" panose="020B0800000000000000" charset="-122"/>
                    <a:cs typeface="+mn-ea"/>
                    <a:sym typeface="+mn-lt"/>
                  </a:rPr>
                  <a:t>02</a:t>
                </a:r>
                <a:endParaRPr lang="en-US" altLang="zh-CN" sz="7560" dirty="0">
                  <a:solidFill>
                    <a:schemeClr val="bg1"/>
                  </a:solidFill>
                  <a:latin typeface="Myriad Pro" panose="020B0503030403020204" pitchFamily="34" charset="0"/>
                  <a:ea typeface="思源黑体 CN Bold" panose="020B0800000000000000" charset="-122"/>
                  <a:cs typeface="+mn-ea"/>
                  <a:sym typeface="+mn-lt"/>
                </a:endParaRPr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内容占位符 4" descr="C:/Users/ADMINI~1/AppData/Local/Temp/picturecompress_20210226144023/output_14.pngoutput_14"/>
          <p:cNvPicPr>
            <a:picLocks noGrp="1" noChangeAspect="1"/>
          </p:cNvPicPr>
          <p:nvPr/>
        </p:nvPicPr>
        <p:blipFill rotWithShape="1">
          <a:blip r:embed="rId1"/>
          <a:srcRect l="22581" t="5874" r="26731"/>
          <a:stretch>
            <a:fillRect/>
          </a:stretch>
        </p:blipFill>
        <p:spPr>
          <a:xfrm>
            <a:off x="4886960" y="1211527"/>
            <a:ext cx="6245225" cy="582231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2998152" y="599096"/>
            <a:ext cx="6424295" cy="584835"/>
            <a:chOff x="6289" y="2524"/>
            <a:chExt cx="10117" cy="921"/>
          </a:xfrm>
        </p:grpSpPr>
        <p:sp>
          <p:nvSpPr>
            <p:cNvPr id="20" name="文本框 19"/>
            <p:cNvSpPr txBox="1"/>
            <p:nvPr/>
          </p:nvSpPr>
          <p:spPr>
            <a:xfrm>
              <a:off x="6479" y="2524"/>
              <a:ext cx="9737" cy="9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>
                  <a:solidFill>
                    <a:srgbClr val="474B4F"/>
                  </a:solidFill>
                  <a:latin typeface="Myriad Pro" panose="020B0503030403020204" pitchFamily="34" charset="0"/>
                  <a:sym typeface="+mn-ea"/>
                </a:rPr>
                <a:t>Product Design</a:t>
              </a:r>
              <a:endParaRPr lang="en-US" altLang="zh-CN" sz="3200" b="1" dirty="0">
                <a:solidFill>
                  <a:srgbClr val="474B4F"/>
                </a:solidFill>
                <a:latin typeface="Myriad Pro" panose="020B0503030403020204" pitchFamily="34" charset="0"/>
                <a:sym typeface="+mn-ea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6289" y="2845"/>
              <a:ext cx="10117" cy="301"/>
              <a:chOff x="5656" y="3744"/>
              <a:chExt cx="10117" cy="301"/>
            </a:xfrm>
          </p:grpSpPr>
          <p:grpSp>
            <p:nvGrpSpPr>
              <p:cNvPr id="22" name="组合 21"/>
              <p:cNvGrpSpPr/>
              <p:nvPr/>
            </p:nvGrpSpPr>
            <p:grpSpPr>
              <a:xfrm>
                <a:off x="5656" y="3744"/>
                <a:ext cx="2074" cy="268"/>
                <a:chOff x="4651" y="3798"/>
                <a:chExt cx="2074" cy="268"/>
              </a:xfrm>
            </p:grpSpPr>
            <p:cxnSp>
              <p:nvCxnSpPr>
                <p:cNvPr id="35" name="直接连接符 34"/>
                <p:cNvCxnSpPr/>
                <p:nvPr/>
              </p:nvCxnSpPr>
              <p:spPr>
                <a:xfrm flipH="1">
                  <a:off x="4651" y="3946"/>
                  <a:ext cx="2074" cy="0"/>
                </a:xfrm>
                <a:prstGeom prst="line">
                  <a:avLst/>
                </a:prstGeom>
                <a:ln w="11430">
                  <a:solidFill>
                    <a:srgbClr val="7AC14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6" name="椭圆 35"/>
                <p:cNvSpPr/>
                <p:nvPr/>
              </p:nvSpPr>
              <p:spPr>
                <a:xfrm>
                  <a:off x="4651" y="3798"/>
                  <a:ext cx="268" cy="268"/>
                </a:xfrm>
                <a:prstGeom prst="ellipse">
                  <a:avLst/>
                </a:prstGeom>
                <a:solidFill>
                  <a:srgbClr val="7AC14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35">
                    <a:latin typeface="Myriad Pro" panose="020B0503030403020204" pitchFamily="34" charset="0"/>
                  </a:endParaRPr>
                </a:p>
              </p:txBody>
            </p:sp>
          </p:grpSp>
          <p:grpSp>
            <p:nvGrpSpPr>
              <p:cNvPr id="24" name="组合 23"/>
              <p:cNvGrpSpPr/>
              <p:nvPr/>
            </p:nvGrpSpPr>
            <p:grpSpPr>
              <a:xfrm rot="10800000">
                <a:off x="13699" y="3777"/>
                <a:ext cx="2074" cy="268"/>
                <a:chOff x="4652" y="4061"/>
                <a:chExt cx="2074" cy="268"/>
              </a:xfrm>
            </p:grpSpPr>
            <p:cxnSp>
              <p:nvCxnSpPr>
                <p:cNvPr id="25" name="直接连接符 24"/>
                <p:cNvCxnSpPr/>
                <p:nvPr/>
              </p:nvCxnSpPr>
              <p:spPr>
                <a:xfrm flipH="1">
                  <a:off x="4652" y="4209"/>
                  <a:ext cx="2074" cy="0"/>
                </a:xfrm>
                <a:prstGeom prst="line">
                  <a:avLst/>
                </a:prstGeom>
                <a:ln w="11430">
                  <a:solidFill>
                    <a:srgbClr val="7AC14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椭圆 25"/>
                <p:cNvSpPr/>
                <p:nvPr/>
              </p:nvSpPr>
              <p:spPr>
                <a:xfrm>
                  <a:off x="4652" y="4061"/>
                  <a:ext cx="268" cy="268"/>
                </a:xfrm>
                <a:prstGeom prst="ellipse">
                  <a:avLst/>
                </a:prstGeom>
                <a:solidFill>
                  <a:srgbClr val="7AC14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835">
                    <a:latin typeface="Myriad Pro" panose="020B0503030403020204" pitchFamily="34" charset="0"/>
                  </a:endParaRPr>
                </a:p>
              </p:txBody>
            </p:sp>
          </p:grpSp>
        </p:grpSp>
      </p:grpSp>
      <p:sp>
        <p:nvSpPr>
          <p:cNvPr id="12" name="文本框 11"/>
          <p:cNvSpPr txBox="1"/>
          <p:nvPr/>
        </p:nvSpPr>
        <p:spPr>
          <a:xfrm>
            <a:off x="1288869" y="1571717"/>
            <a:ext cx="3377720" cy="338554"/>
          </a:xfrm>
          <a:prstGeom prst="rect">
            <a:avLst/>
          </a:prstGeom>
          <a:noFill/>
          <a:ln>
            <a:solidFill>
              <a:srgbClr val="000000">
                <a:alpha val="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kumimoji="1"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Biometric authentication panel</a:t>
            </a:r>
            <a:endParaRPr kumimoji="1"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355758" y="4806261"/>
            <a:ext cx="2191034" cy="338554"/>
          </a:xfrm>
          <a:prstGeom prst="rect">
            <a:avLst/>
          </a:prstGeom>
          <a:noFill/>
          <a:ln>
            <a:solidFill>
              <a:srgbClr val="000000">
                <a:alpha val="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Post with slot joint</a:t>
            </a:r>
            <a:endParaRPr kumimoji="1"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88869" y="2735693"/>
            <a:ext cx="2670991" cy="584775"/>
          </a:xfrm>
          <a:prstGeom prst="rect">
            <a:avLst/>
          </a:prstGeom>
          <a:noFill/>
          <a:ln>
            <a:solidFill>
              <a:srgbClr val="000000">
                <a:alpha val="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Reservation hole for an additional device</a:t>
            </a:r>
            <a:endParaRPr kumimoji="1"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355758" y="6225070"/>
            <a:ext cx="2076291" cy="584775"/>
          </a:xfrm>
          <a:prstGeom prst="rect">
            <a:avLst/>
          </a:prstGeom>
          <a:noFill/>
          <a:ln>
            <a:solidFill>
              <a:srgbClr val="000000">
                <a:alpha val="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Exposed base plate</a:t>
            </a:r>
            <a:endParaRPr kumimoji="1"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666615" y="1671267"/>
            <a:ext cx="4519295" cy="136525"/>
            <a:chOff x="-1092" y="2566"/>
            <a:chExt cx="7117" cy="215"/>
          </a:xfrm>
        </p:grpSpPr>
        <p:sp>
          <p:nvSpPr>
            <p:cNvPr id="17" name="椭圆 16"/>
            <p:cNvSpPr/>
            <p:nvPr/>
          </p:nvSpPr>
          <p:spPr>
            <a:xfrm>
              <a:off x="5810" y="2566"/>
              <a:ext cx="215" cy="21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9" name="直接箭头连接符 18"/>
            <p:cNvCxnSpPr>
              <a:stCxn id="17" idx="2"/>
              <a:endCxn id="12" idx="3"/>
            </p:cNvCxnSpPr>
            <p:nvPr/>
          </p:nvCxnSpPr>
          <p:spPr>
            <a:xfrm flipH="1">
              <a:off x="-1092" y="2674"/>
              <a:ext cx="6902" cy="2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组合 22"/>
          <p:cNvGrpSpPr/>
          <p:nvPr/>
        </p:nvGrpSpPr>
        <p:grpSpPr>
          <a:xfrm>
            <a:off x="3959860" y="2967937"/>
            <a:ext cx="3500120" cy="136525"/>
            <a:chOff x="513" y="2566"/>
            <a:chExt cx="5512" cy="215"/>
          </a:xfrm>
        </p:grpSpPr>
        <p:sp>
          <p:nvSpPr>
            <p:cNvPr id="27" name="椭圆 26"/>
            <p:cNvSpPr/>
            <p:nvPr/>
          </p:nvSpPr>
          <p:spPr>
            <a:xfrm>
              <a:off x="5810" y="2566"/>
              <a:ext cx="215" cy="21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8" name="直接箭头连接符 27"/>
            <p:cNvCxnSpPr>
              <a:stCxn id="27" idx="2"/>
            </p:cNvCxnSpPr>
            <p:nvPr/>
          </p:nvCxnSpPr>
          <p:spPr>
            <a:xfrm flipH="1">
              <a:off x="513" y="2674"/>
              <a:ext cx="5297" cy="0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组合 28"/>
          <p:cNvGrpSpPr/>
          <p:nvPr/>
        </p:nvGrpSpPr>
        <p:grpSpPr>
          <a:xfrm>
            <a:off x="3656838" y="6336559"/>
            <a:ext cx="3242295" cy="163292"/>
            <a:chOff x="1756" y="2566"/>
            <a:chExt cx="4269" cy="215"/>
          </a:xfrm>
        </p:grpSpPr>
        <p:sp>
          <p:nvSpPr>
            <p:cNvPr id="30" name="椭圆 29"/>
            <p:cNvSpPr/>
            <p:nvPr/>
          </p:nvSpPr>
          <p:spPr>
            <a:xfrm>
              <a:off x="5810" y="2566"/>
              <a:ext cx="215" cy="21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1" name="直接箭头连接符 30"/>
            <p:cNvCxnSpPr>
              <a:stCxn id="30" idx="2"/>
            </p:cNvCxnSpPr>
            <p:nvPr/>
          </p:nvCxnSpPr>
          <p:spPr>
            <a:xfrm flipH="1">
              <a:off x="1756" y="2674"/>
              <a:ext cx="4054" cy="1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组合 31"/>
          <p:cNvGrpSpPr/>
          <p:nvPr/>
        </p:nvGrpSpPr>
        <p:grpSpPr>
          <a:xfrm>
            <a:off x="3168332" y="5633487"/>
            <a:ext cx="4846986" cy="112453"/>
            <a:chOff x="-3242" y="2566"/>
            <a:chExt cx="9267" cy="215"/>
          </a:xfrm>
        </p:grpSpPr>
        <p:sp>
          <p:nvSpPr>
            <p:cNvPr id="33" name="椭圆 32"/>
            <p:cNvSpPr/>
            <p:nvPr/>
          </p:nvSpPr>
          <p:spPr>
            <a:xfrm>
              <a:off x="5810" y="2566"/>
              <a:ext cx="215" cy="21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4" name="直接箭头连接符 33"/>
            <p:cNvCxnSpPr>
              <a:stCxn id="33" idx="2"/>
            </p:cNvCxnSpPr>
            <p:nvPr/>
          </p:nvCxnSpPr>
          <p:spPr>
            <a:xfrm flipH="1">
              <a:off x="-3242" y="2674"/>
              <a:ext cx="9052" cy="0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文本框 36"/>
          <p:cNvSpPr txBox="1"/>
          <p:nvPr/>
        </p:nvSpPr>
        <p:spPr>
          <a:xfrm>
            <a:off x="1355758" y="5520698"/>
            <a:ext cx="2670991" cy="338554"/>
          </a:xfrm>
          <a:prstGeom prst="rect">
            <a:avLst/>
          </a:prstGeom>
          <a:noFill/>
          <a:ln>
            <a:solidFill>
              <a:srgbClr val="000000">
                <a:alpha val="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Bottom lifting </a:t>
            </a:r>
            <a:endParaRPr kumimoji="1"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3870257" y="4001688"/>
            <a:ext cx="3500120" cy="136525"/>
            <a:chOff x="513" y="2566"/>
            <a:chExt cx="5512" cy="215"/>
          </a:xfrm>
        </p:grpSpPr>
        <p:sp>
          <p:nvSpPr>
            <p:cNvPr id="44" name="椭圆 43"/>
            <p:cNvSpPr/>
            <p:nvPr/>
          </p:nvSpPr>
          <p:spPr>
            <a:xfrm>
              <a:off x="5810" y="2566"/>
              <a:ext cx="215" cy="21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5" name="直接箭头连接符 44"/>
            <p:cNvCxnSpPr>
              <a:stCxn id="44" idx="2"/>
            </p:cNvCxnSpPr>
            <p:nvPr/>
          </p:nvCxnSpPr>
          <p:spPr>
            <a:xfrm flipH="1">
              <a:off x="513" y="2674"/>
              <a:ext cx="5297" cy="0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文本框 45"/>
          <p:cNvSpPr txBox="1"/>
          <p:nvPr/>
        </p:nvSpPr>
        <p:spPr>
          <a:xfrm>
            <a:off x="1288868" y="3830056"/>
            <a:ext cx="2865584" cy="584775"/>
          </a:xfrm>
          <a:prstGeom prst="rect">
            <a:avLst/>
          </a:prstGeom>
          <a:noFill/>
          <a:ln>
            <a:solidFill>
              <a:srgbClr val="000000">
                <a:alpha val="0"/>
              </a:srgb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kumimoji="1"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IR sensor support extension</a:t>
            </a:r>
            <a:endParaRPr kumimoji="1"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3656526" y="4872151"/>
            <a:ext cx="2704571" cy="163292"/>
            <a:chOff x="2464" y="2566"/>
            <a:chExt cx="3561" cy="215"/>
          </a:xfrm>
        </p:grpSpPr>
        <p:sp>
          <p:nvSpPr>
            <p:cNvPr id="48" name="椭圆 47"/>
            <p:cNvSpPr/>
            <p:nvPr/>
          </p:nvSpPr>
          <p:spPr>
            <a:xfrm>
              <a:off x="5810" y="2566"/>
              <a:ext cx="215" cy="215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9" name="直接箭头连接符 48"/>
            <p:cNvCxnSpPr>
              <a:stCxn id="48" idx="2"/>
            </p:cNvCxnSpPr>
            <p:nvPr/>
          </p:nvCxnSpPr>
          <p:spPr>
            <a:xfrm flipH="1">
              <a:off x="2464" y="2673"/>
              <a:ext cx="3346" cy="1"/>
            </a:xfrm>
            <a:prstGeom prst="straightConnector1">
              <a:avLst/>
            </a:prstGeom>
            <a:ln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文本框 40"/>
          <p:cNvSpPr txBox="1"/>
          <p:nvPr/>
        </p:nvSpPr>
        <p:spPr>
          <a:xfrm>
            <a:off x="6583177" y="2155814"/>
            <a:ext cx="5608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Authentication panel modular design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  <a:p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Multilabel biometric authentication panels are available.  Easy to switch the panel as clients need.  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6583176" y="6482227"/>
            <a:ext cx="857748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思源黑体 CN Bold" panose="020B0800000000000000" charset="-122"/>
                <a:ea typeface="思源黑体 CN Bold" panose="020B0800000000000000" charset="-122"/>
              </a:rPr>
              <a:t>RFID</a:t>
            </a:r>
            <a:endParaRPr lang="en-US" altLang="zh-CN" sz="14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8990290" y="6479925"/>
            <a:ext cx="1028065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思源黑体 CN Bold" panose="020B0800000000000000" charset="-122"/>
                <a:ea typeface="思源黑体 CN Bold" panose="020B0800000000000000" charset="-122"/>
              </a:rPr>
              <a:t>RFID+QR</a:t>
            </a:r>
            <a:endParaRPr lang="en-US" altLang="zh-CN" sz="14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7719508" y="6479925"/>
            <a:ext cx="1207770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latin typeface="思源黑体 CN Bold" panose="020B0800000000000000" charset="-122"/>
                <a:ea typeface="思源黑体 CN Bold" panose="020B0800000000000000" charset="-122"/>
              </a:rPr>
              <a:t>RFID+FP</a:t>
            </a:r>
            <a:endParaRPr lang="en-US" altLang="zh-CN" sz="14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10153362" y="6479925"/>
            <a:ext cx="13227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400" dirty="0">
                <a:latin typeface="思源黑体 CN Bold" panose="020B0800000000000000" charset="-122"/>
                <a:ea typeface="思源黑体 CN Bold" panose="020B0800000000000000" charset="-122"/>
              </a:rPr>
              <a:t>RFID+FP+QR</a:t>
            </a:r>
            <a:endParaRPr lang="zh-CN" altLang="en-US" sz="1400" dirty="0"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6651715" y="4817486"/>
            <a:ext cx="720670" cy="1587695"/>
            <a:chOff x="1227886" y="1508660"/>
            <a:chExt cx="857747" cy="1889687"/>
          </a:xfrm>
        </p:grpSpPr>
        <p:pic>
          <p:nvPicPr>
            <p:cNvPr id="66" name="图片 6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27886" y="1508660"/>
              <a:ext cx="857747" cy="1889687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13872" y="1568973"/>
              <a:ext cx="444424" cy="419734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70935" y="2659031"/>
              <a:ext cx="444424" cy="419734"/>
            </a:xfrm>
            <a:prstGeom prst="rect">
              <a:avLst/>
            </a:prstGeom>
          </p:spPr>
        </p:pic>
      </p:grpSp>
      <p:grpSp>
        <p:nvGrpSpPr>
          <p:cNvPr id="69" name="组合 68"/>
          <p:cNvGrpSpPr/>
          <p:nvPr/>
        </p:nvGrpSpPr>
        <p:grpSpPr>
          <a:xfrm>
            <a:off x="9147636" y="4811411"/>
            <a:ext cx="738252" cy="1636744"/>
            <a:chOff x="3128616" y="1508659"/>
            <a:chExt cx="852342" cy="1889687"/>
          </a:xfrm>
        </p:grpSpPr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28616" y="1508659"/>
              <a:ext cx="852342" cy="1889687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52671" y="1529645"/>
              <a:ext cx="224591" cy="212114"/>
            </a:xfrm>
            <a:prstGeom prst="rect">
              <a:avLst/>
            </a:prstGeom>
          </p:spPr>
        </p:pic>
      </p:grpSp>
      <p:grpSp>
        <p:nvGrpSpPr>
          <p:cNvPr id="72" name="组合 71"/>
          <p:cNvGrpSpPr/>
          <p:nvPr/>
        </p:nvGrpSpPr>
        <p:grpSpPr>
          <a:xfrm>
            <a:off x="7978092" y="4817485"/>
            <a:ext cx="728827" cy="1605664"/>
            <a:chOff x="1218710" y="4216897"/>
            <a:chExt cx="867454" cy="1911071"/>
          </a:xfrm>
        </p:grpSpPr>
        <p:pic>
          <p:nvPicPr>
            <p:cNvPr id="73" name="图片 7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18710" y="4216897"/>
              <a:ext cx="867454" cy="1911071"/>
            </a:xfrm>
            <a:prstGeom prst="rect">
              <a:avLst/>
            </a:prstGeom>
          </p:spPr>
        </p:pic>
        <p:pic>
          <p:nvPicPr>
            <p:cNvPr id="74" name="图片 7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3788" y="4238969"/>
              <a:ext cx="224591" cy="212114"/>
            </a:xfrm>
            <a:prstGeom prst="rect">
              <a:avLst/>
            </a:prstGeom>
          </p:spPr>
        </p:pic>
      </p:grpSp>
      <p:grpSp>
        <p:nvGrpSpPr>
          <p:cNvPr id="75" name="组合 74"/>
          <p:cNvGrpSpPr/>
          <p:nvPr/>
        </p:nvGrpSpPr>
        <p:grpSpPr>
          <a:xfrm>
            <a:off x="10391116" y="4806673"/>
            <a:ext cx="740066" cy="1636744"/>
            <a:chOff x="3156890" y="4200785"/>
            <a:chExt cx="878674" cy="1943293"/>
          </a:xfrm>
        </p:grpSpPr>
        <p:pic>
          <p:nvPicPr>
            <p:cNvPr id="76" name="图片 7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56890" y="4200785"/>
              <a:ext cx="878674" cy="1943293"/>
            </a:xfrm>
            <a:prstGeom prst="rect">
              <a:avLst/>
            </a:prstGeom>
          </p:spPr>
        </p:pic>
        <p:pic>
          <p:nvPicPr>
            <p:cNvPr id="77" name="图片 7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56599" y="4216897"/>
              <a:ext cx="224591" cy="212114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 rot="10800000">
            <a:off x="-1556280" y="-1713710"/>
            <a:ext cx="8364976" cy="8199259"/>
            <a:chOff x="-823417" y="-46434"/>
            <a:chExt cx="7081104" cy="6940822"/>
          </a:xfrm>
        </p:grpSpPr>
        <p:pic>
          <p:nvPicPr>
            <p:cNvPr id="79" name="图片 7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23417" y="-46434"/>
              <a:ext cx="7081104" cy="6940822"/>
            </a:xfrm>
            <a:prstGeom prst="rect">
              <a:avLst/>
            </a:prstGeom>
          </p:spPr>
        </p:pic>
        <p:pic>
          <p:nvPicPr>
            <p:cNvPr id="80" name="图片 7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 flipV="1">
              <a:off x="242657" y="1203024"/>
              <a:ext cx="151678" cy="117369"/>
            </a:xfrm>
            <a:prstGeom prst="rect">
              <a:avLst/>
            </a:prstGeom>
          </p:spPr>
        </p:pic>
        <p:pic>
          <p:nvPicPr>
            <p:cNvPr id="81" name="图片 8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 flipV="1">
              <a:off x="5013710" y="5516877"/>
              <a:ext cx="151678" cy="11736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TABLE_BEAUTIFY" val="smartTable{d2d48194-dd75-4a02-b6b3-00d718fb174f}"/>
</p:tagLst>
</file>

<file path=ppt/tags/tag2.xml><?xml version="1.0" encoding="utf-8"?>
<p:tagLst xmlns:p="http://schemas.openxmlformats.org/presentationml/2006/main">
  <p:tag name="KSO_WM_UNIT_TABLE_BEAUTIFY" val="smartTable{177fd5cd-5237-43e7-a352-ff8fc28101c7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6921</Words>
  <Application>WPS 演示</Application>
  <PresentationFormat>宽屏</PresentationFormat>
  <Paragraphs>544</Paragraphs>
  <Slides>31</Slides>
  <Notes>14</Notes>
  <HiddenSlides>0</HiddenSlides>
  <MMClips>2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51" baseType="lpstr">
      <vt:lpstr>Arial</vt:lpstr>
      <vt:lpstr>方正书宋_GBK</vt:lpstr>
      <vt:lpstr>Wingdings</vt:lpstr>
      <vt:lpstr>Myriad Pro</vt:lpstr>
      <vt:lpstr>苹方-简</vt:lpstr>
      <vt:lpstr>思源黑体 CN Light</vt:lpstr>
      <vt:lpstr>Myriad Pro Light</vt:lpstr>
      <vt:lpstr>华文细黑</vt:lpstr>
      <vt:lpstr>思源黑体 CN Bold</vt:lpstr>
      <vt:lpstr>微软雅黑</vt:lpstr>
      <vt:lpstr>汉仪旗黑</vt:lpstr>
      <vt:lpstr>宋体</vt:lpstr>
      <vt:lpstr>Arial Unicode MS</vt:lpstr>
      <vt:lpstr>等线 Light</vt:lpstr>
      <vt:lpstr>汉仪中等线KW</vt:lpstr>
      <vt:lpstr>等线</vt:lpstr>
      <vt:lpstr>冬青黑体简体中文</vt:lpstr>
      <vt:lpstr>黑体-简</vt:lpstr>
      <vt:lpstr>汉仪书宋二KW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clyde cheng</dc:creator>
  <cp:lastModifiedBy>chengwei</cp:lastModifiedBy>
  <cp:revision>233</cp:revision>
  <dcterms:created xsi:type="dcterms:W3CDTF">2021-06-03T15:46:46Z</dcterms:created>
  <dcterms:modified xsi:type="dcterms:W3CDTF">2021-06-03T15:46:46Z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2052-3.3.1.5149</vt:lpwstr>
  </property>
</Properties>
</file>