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8" r:id="rId2"/>
    <p:sldId id="279" r:id="rId3"/>
    <p:sldId id="280" r:id="rId4"/>
    <p:sldId id="256" r:id="rId5"/>
    <p:sldId id="257" r:id="rId6"/>
    <p:sldId id="269" r:id="rId7"/>
    <p:sldId id="273" r:id="rId8"/>
    <p:sldId id="282" r:id="rId9"/>
    <p:sldId id="291" r:id="rId10"/>
    <p:sldId id="259" r:id="rId11"/>
    <p:sldId id="258" r:id="rId12"/>
    <p:sldId id="262" r:id="rId13"/>
    <p:sldId id="264" r:id="rId14"/>
    <p:sldId id="283" r:id="rId15"/>
    <p:sldId id="265" r:id="rId16"/>
    <p:sldId id="263" r:id="rId17"/>
    <p:sldId id="266" r:id="rId18"/>
    <p:sldId id="274" r:id="rId19"/>
    <p:sldId id="284" r:id="rId20"/>
    <p:sldId id="267" r:id="rId21"/>
    <p:sldId id="275" r:id="rId22"/>
    <p:sldId id="276" r:id="rId23"/>
    <p:sldId id="285" r:id="rId24"/>
    <p:sldId id="272" r:id="rId25"/>
    <p:sldId id="286" r:id="rId26"/>
    <p:sldId id="287" r:id="rId27"/>
    <p:sldId id="288" r:id="rId28"/>
    <p:sldId id="289" r:id="rId29"/>
    <p:sldId id="281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C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88235" autoAdjust="0"/>
  </p:normalViewPr>
  <p:slideViewPr>
    <p:cSldViewPr snapToGrid="0">
      <p:cViewPr>
        <p:scale>
          <a:sx n="66" d="100"/>
          <a:sy n="66" d="100"/>
        </p:scale>
        <p:origin x="57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eng\Desktop\tam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654381613725642E-2"/>
          <c:y val="3.7983409923240612E-2"/>
          <c:w val="0.92155540684071613"/>
          <c:h val="0.92466218691725743"/>
        </c:manualLayout>
      </c:layout>
      <c:lineChart>
        <c:grouping val="stacked"/>
        <c:varyColors val="0"/>
        <c:ser>
          <c:idx val="0"/>
          <c:order val="0"/>
          <c:tx>
            <c:strRef>
              <c:f>火星价格!$C$2</c:f>
              <c:strCache>
                <c:ptCount val="1"/>
                <c:pt idx="0">
                  <c:v>Price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zh-H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(火星价格!$B$3,火星价格!$B$5,火星价格!$B$7,火星价格!$B$9:$B$10)</c:f>
              <c:strCache>
                <c:ptCount val="5"/>
                <c:pt idx="0">
                  <c:v>Mars-F1000 series</c:v>
                </c:pt>
                <c:pt idx="1">
                  <c:v>Mars-B1000 series</c:v>
                </c:pt>
                <c:pt idx="2">
                  <c:v>Mars-S1000 series</c:v>
                </c:pt>
                <c:pt idx="3">
                  <c:v>Mars Pro-F1000 series</c:v>
                </c:pt>
                <c:pt idx="4">
                  <c:v>Mars Pro-S1000 series</c:v>
                </c:pt>
              </c:strCache>
            </c:strRef>
          </c:cat>
          <c:val>
            <c:numRef>
              <c:f>(火星价格!$C$3,火星价格!$C$5,火星价格!$C$7,火星价格!$C$9:$C$10)</c:f>
              <c:numCache>
                <c:formatCode>\$#,##0_);[Red]\(\$#,##0\)</c:formatCode>
                <c:ptCount val="5"/>
                <c:pt idx="0">
                  <c:v>1500</c:v>
                </c:pt>
                <c:pt idx="1">
                  <c:v>1600</c:v>
                </c:pt>
                <c:pt idx="2">
                  <c:v>2500</c:v>
                </c:pt>
                <c:pt idx="3">
                  <c:v>3000</c:v>
                </c:pt>
                <c:pt idx="4">
                  <c:v>4200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7B-4349-81DA-2B7281D93E0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78280704"/>
        <c:axId val="478266560"/>
      </c:lineChart>
      <c:catAx>
        <c:axId val="47828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zh-HK"/>
          </a:p>
        </c:txPr>
        <c:crossAx val="478266560"/>
        <c:crosses val="autoZero"/>
        <c:auto val="1"/>
        <c:lblAlgn val="ctr"/>
        <c:lblOffset val="100"/>
        <c:noMultiLvlLbl val="0"/>
      </c:catAx>
      <c:valAx>
        <c:axId val="478266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_);[Red]\(\$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47828070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zh-H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CB6E9-A773-43E0-8F77-1D78364115CE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25A94-F421-4F4C-8431-578218E6FB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706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</a:t>
            </a:r>
            <a:r>
              <a:rPr lang="zh-CN" altLang="en-US" dirty="0"/>
              <a:t>：</a:t>
            </a:r>
            <a:r>
              <a:rPr lang="en-US" altLang="zh-CN" dirty="0"/>
              <a:t>Flap barrier</a:t>
            </a:r>
          </a:p>
          <a:p>
            <a:r>
              <a:rPr lang="en-US" altLang="zh-CN" dirty="0"/>
              <a:t>B:</a:t>
            </a:r>
            <a:r>
              <a:rPr lang="zh-CN" altLang="en-US" dirty="0"/>
              <a:t> </a:t>
            </a:r>
            <a:r>
              <a:rPr lang="en-US" altLang="zh-CN" dirty="0"/>
              <a:t>Swing</a:t>
            </a:r>
            <a:r>
              <a:rPr lang="zh-CN" altLang="en-US" dirty="0"/>
              <a:t> </a:t>
            </a:r>
            <a:r>
              <a:rPr lang="en-US" altLang="zh-CN" dirty="0"/>
              <a:t>barrier</a:t>
            </a:r>
          </a:p>
          <a:p>
            <a:r>
              <a:rPr lang="en-US" altLang="zh-CN" dirty="0"/>
              <a:t>S: Speed gates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25A94-F421-4F4C-8431-578218E6FBA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1065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25A94-F421-4F4C-8431-578218E6FBA4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8676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/G: Glass material used on top lid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25A94-F421-4F4C-8431-578218E6FBA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367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25A94-F421-4F4C-8431-578218E6FBA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983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Benefits:</a:t>
            </a:r>
          </a:p>
          <a:p>
            <a:pPr marL="228600" indent="-228600">
              <a:buAutoNum type="arabicPeriod"/>
            </a:pPr>
            <a:r>
              <a:rPr lang="en-US" altLang="zh-CN" dirty="0"/>
              <a:t>Easy maintenance for outside cabinet cover replacement</a:t>
            </a:r>
          </a:p>
          <a:p>
            <a:pPr marL="228600" indent="-228600">
              <a:buAutoNum type="arabicPeriod"/>
            </a:pPr>
            <a:r>
              <a:rPr lang="en-US" altLang="zh-CN" dirty="0"/>
              <a:t>Make a components have the ability of material sharing, manufacture was more flexible and improve yield also.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25A94-F421-4F4C-8431-578218E6FBA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429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25A94-F421-4F4C-8431-578218E6FBA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30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25A94-F421-4F4C-8431-578218E6FBA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0607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Note:</a:t>
            </a:r>
          </a:p>
          <a:p>
            <a:r>
              <a:rPr lang="en-US" altLang="zh-CN" dirty="0"/>
              <a:t>Each cabinet have to fix the base plate both side.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25A94-F421-4F4C-8431-578218E6FBA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1006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25A94-F421-4F4C-8431-578218E6FBA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291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25A94-F421-4F4C-8431-578218E6FBA4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067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6918C1-D269-4080-B763-B2A7474C72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5B0B3F2-F5BE-4FD3-8F2B-E645A7CB0A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D00479-1282-40ED-B436-139B22B1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A133-0A07-4C64-B4E6-4ABCEC120B9C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2480F1-E11C-4509-8951-A3D5E19BA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E707B5-1D18-405D-BA60-6B6FD3F5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BF8DF-5D0B-4937-9B1A-034EEB92E9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41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0141B3-B033-43F7-9C14-B86105B6A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06BE1E9-8C37-45E1-8526-0013C98AC2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0A0AF93-2BAD-4B11-BEDA-25B4A9A5A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97565C5-4E3E-4417-BB75-070785E55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A133-0A07-4C64-B4E6-4ABCEC120B9C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63B322-1148-444B-B090-4DA4B11F6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EEB46C-9DC9-4109-9988-48C658B8B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BF8DF-5D0B-4937-9B1A-034EEB92E9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2636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92982E-51A2-437D-B318-08C7C5CCF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1D270CB-AAD6-408A-BDAE-CC90FB7969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283738-EABC-4BB7-A30C-EC79D80BD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A133-0A07-4C64-B4E6-4ABCEC120B9C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F42CBA-80BB-48B7-B51F-9B206A35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0CD1B98-305E-40BB-8A4B-A59CB4573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BF8DF-5D0B-4937-9B1A-034EEB92E9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306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ED6F908-AA80-4150-AFBE-1E4638A32D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2FF5EC4-FEFB-4410-B70C-F02B77859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4CB28C-E81C-4F74-B3FC-BDADECC6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A133-0A07-4C64-B4E6-4ABCEC120B9C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C26F0E-A4F7-46D3-9F37-EFEF2A0B5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F0C88B-E0DB-4BD9-9071-F45EFD428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BF8DF-5D0B-4937-9B1A-034EEB92E9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763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A133-0A07-4C64-B4E6-4ABCEC120B9C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BF8DF-5D0B-4937-9B1A-034EEB92E9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92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374" y="111219"/>
            <a:ext cx="1382575" cy="81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41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374" y="111219"/>
            <a:ext cx="1382575" cy="81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36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C79BE5-9072-42F7-A224-BD635B0A0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F6F2E1-78B6-44BD-9E2B-B6D890DB7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D045C0-4B5D-4765-92E8-1AD310471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A133-0A07-4C64-B4E6-4ABCEC120B9C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42DEF4-58DF-4186-8CC4-3D1F8A16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3F490CD-1062-4F82-B58D-0908E3BB7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BF8DF-5D0B-4937-9B1A-034EEB92E9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324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A06846-1EA9-4C93-8697-6F5CAE132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E189210-7A76-4D58-B303-CE61AC375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6956A2-EDC4-4F00-8F05-139F56A53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A133-0A07-4C64-B4E6-4ABCEC120B9C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37BA55-94E2-423F-8EEC-B18300496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3C0B09-3A86-44DA-989E-F48BCECFB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BF8DF-5D0B-4937-9B1A-034EEB92E9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9067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6CCFDF-8D31-4E0A-ACE8-E4883FF2C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044D8B6-B2F9-4175-91D6-C03D36CBF1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4BD955B-0115-479E-92E0-7BBA86F50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9A216B2-390D-42D6-8A3D-52FD393A6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A133-0A07-4C64-B4E6-4ABCEC120B9C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E48F4B-0CE8-4CFB-AEF4-78B87B4BE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9C41DE-77CD-4891-93FF-B0D154ECE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BF8DF-5D0B-4937-9B1A-034EEB92E9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498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BC88B3-57CC-429B-A4D1-957AD27AF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4AB55E3-092D-4A13-96DB-332791C09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505CE6E-029D-41A3-AB88-354D6F6AC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C3F637E-246C-4B46-877D-3FA7AF996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900F08-B8D7-4E8A-AA90-3022272781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297B98D-3344-4D71-9121-BEBF7890D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A133-0A07-4C64-B4E6-4ABCEC120B9C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A43DF75-B05F-4C87-9113-26883D59F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5055EE2-1326-4860-99F3-281369E76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BF8DF-5D0B-4937-9B1A-034EEB92E9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71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CCF945-7211-40EB-8896-0BBBA9032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C4A40A8-829D-43B8-8F6D-92252D89C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A133-0A07-4C64-B4E6-4ABCEC120B9C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7B6785C-DCE0-4D60-818A-856B07B3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DE8293E-A00A-4DBF-BB06-51795483C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BF8DF-5D0B-4937-9B1A-034EEB92E9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8931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289F904-22B5-49B0-9701-873BBD599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A133-0A07-4C64-B4E6-4ABCEC120B9C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C95047-53F6-4DC6-A95D-5B4F8113D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7C5FC71-862A-4709-88ED-ECBACDD87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BF8DF-5D0B-4937-9B1A-034EEB92E9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52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289F904-22B5-49B0-9701-873BBD599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A133-0A07-4C64-B4E6-4ABCEC120B9C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C95047-53F6-4DC6-A95D-5B4F8113D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7C5FC71-862A-4709-88ED-ECBACDD87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BF8DF-5D0B-4937-9B1A-034EEB92E9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1899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862E52-8657-41C9-A1E5-27C65F304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95E318-2AAC-4D8C-9973-775466CD6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3C3E615-C537-444E-B227-3949A2238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F3FA44-87DC-4EE2-BF09-7B839B057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A133-0A07-4C64-B4E6-4ABCEC120B9C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477DBE8-529C-4945-9A75-8B56FEE23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98D2D49-A8B1-42BE-990E-39A7F8498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BF8DF-5D0B-4937-9B1A-034EEB92E9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885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D6411BB-3A15-4F4F-BBA7-FF7135C4D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15F4FE8-9325-4262-8FF7-B745C27BA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DFAFD9-4967-4D86-A5DD-FEDED7431C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AA133-0A07-4C64-B4E6-4ABCEC120B9C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2B78DE-4643-4795-A698-E5262E2925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EF6E14-98A2-470F-9D35-63D51B205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BF8DF-5D0B-4937-9B1A-034EEB92E9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07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89802" y="372153"/>
            <a:ext cx="7676209" cy="327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defTabSz="633496">
              <a:spcBef>
                <a:spcPct val="0"/>
              </a:spcBef>
            </a:pPr>
            <a:r>
              <a:rPr lang="en-US" altLang="zh-CN" sz="1528" dirty="0">
                <a:solidFill>
                  <a:srgbClr val="474B4F"/>
                </a:solidFill>
                <a:latin typeface="Myriad Pro" panose="020B0503030403020204" pitchFamily="34" charset="0"/>
                <a:ea typeface="思源黑体 CN Light" panose="020B0300000000000000" charset="-122"/>
                <a:cs typeface="Myriad Pro" panose="020B0503030403020204" pitchFamily="34" charset="0"/>
                <a:sym typeface="+mn-ea"/>
              </a:rPr>
              <a:t>BIOMETRICS &amp; COMPUTER VISION</a:t>
            </a:r>
            <a:r>
              <a:rPr lang="zh-CN" altLang="en-US" sz="1528" dirty="0">
                <a:latin typeface="Myriad Pro" panose="020B0503030403020204" pitchFamily="34" charset="0"/>
              </a:rPr>
              <a:t> </a:t>
            </a:r>
          </a:p>
        </p:txBody>
      </p:sp>
      <p:pic>
        <p:nvPicPr>
          <p:cNvPr id="6" name="图片 5" descr="GLOBAL MEETING KV-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463" y="1804899"/>
            <a:ext cx="3979752" cy="3551291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809310" y="3040084"/>
            <a:ext cx="4888140" cy="1264233"/>
            <a:chOff x="2354" y="3622661"/>
            <a:chExt cx="11112" cy="1824944"/>
          </a:xfrm>
        </p:grpSpPr>
        <p:sp>
          <p:nvSpPr>
            <p:cNvPr id="11" name="文本框 10"/>
            <p:cNvSpPr txBox="1"/>
            <p:nvPr/>
          </p:nvSpPr>
          <p:spPr>
            <a:xfrm>
              <a:off x="2354" y="3622661"/>
              <a:ext cx="11112" cy="1002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3741" b="1" dirty="0">
                  <a:solidFill>
                    <a:srgbClr val="474B4F"/>
                  </a:solidFill>
                  <a:latin typeface="Myriad Pro" panose="020B0503030403020204" pitchFamily="34" charset="0"/>
                  <a:cs typeface="Myriad Pro Light" panose="020B0403030403020204" charset="0"/>
                  <a:sym typeface="+mn-ea"/>
                </a:rPr>
                <a:t>Mars Series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2354" y="5447605"/>
              <a:ext cx="10205" cy="0"/>
            </a:xfrm>
            <a:prstGeom prst="line">
              <a:avLst/>
            </a:prstGeom>
            <a:ln w="25400">
              <a:solidFill>
                <a:srgbClr val="7AC0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1809310" y="3566042"/>
            <a:ext cx="3813865" cy="6945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741" b="1" dirty="0">
                <a:solidFill>
                  <a:srgbClr val="474B4F"/>
                </a:solidFill>
                <a:latin typeface="Myriad Pro" panose="020B0503030403020204" pitchFamily="34" charset="0"/>
                <a:cs typeface="Myriad Pro Light" panose="020B0403030403020204" charset="0"/>
                <a:sym typeface="+mn-ea"/>
              </a:rPr>
              <a:t>&amp; Mars Pro Series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BA65B321-ED68-4173-B953-F73031936D31}"/>
              </a:ext>
            </a:extLst>
          </p:cNvPr>
          <p:cNvSpPr txBox="1"/>
          <p:nvPr/>
        </p:nvSpPr>
        <p:spPr>
          <a:xfrm>
            <a:off x="1837885" y="2851421"/>
            <a:ext cx="1655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7AC143"/>
                </a:solidFill>
                <a:latin typeface="Myriad Pro" panose="020B0503030403020204" pitchFamily="34" charset="0"/>
              </a:rPr>
              <a:t>ZKTeco’s</a:t>
            </a:r>
            <a:r>
              <a:rPr lang="en-US" sz="1400" b="1" dirty="0">
                <a:solidFill>
                  <a:srgbClr val="7AC143"/>
                </a:solidFill>
                <a:latin typeface="Myriad Pro" panose="020B0503030403020204" pitchFamily="34" charset="0"/>
              </a:rPr>
              <a:t> Turnstiles</a:t>
            </a:r>
          </a:p>
        </p:txBody>
      </p:sp>
    </p:spTree>
    <p:extLst>
      <p:ext uri="{BB962C8B-B14F-4D97-AF65-F5344CB8AC3E}">
        <p14:creationId xmlns:p14="http://schemas.microsoft.com/office/powerpoint/2010/main" val="1249966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5455E59-980B-4860-8F1E-6A300915D6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34" t="2671" r="5400" b="4407"/>
          <a:stretch/>
        </p:blipFill>
        <p:spPr>
          <a:xfrm>
            <a:off x="822121" y="2647984"/>
            <a:ext cx="3691156" cy="337203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0932607-F023-4D63-9CC3-A0EE89C8F0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71" t="3384" r="4587"/>
          <a:stretch/>
        </p:blipFill>
        <p:spPr>
          <a:xfrm>
            <a:off x="6017670" y="2762076"/>
            <a:ext cx="5408136" cy="325794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7A849425-0B94-442E-B586-01F09F4503BA}"/>
              </a:ext>
            </a:extLst>
          </p:cNvPr>
          <p:cNvSpPr txBox="1"/>
          <p:nvPr/>
        </p:nvSpPr>
        <p:spPr>
          <a:xfrm>
            <a:off x="888542" y="1859057"/>
            <a:ext cx="10258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Note: The Mars Series consists of the main base (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dark grey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) and the outside cover (</a:t>
            </a:r>
            <a:r>
              <a:rPr lang="en-US" altLang="zh-CN" dirty="0">
                <a:solidFill>
                  <a:srgbClr val="7030A0"/>
                </a:solidFill>
                <a:latin typeface="Myriad Pro" panose="020B0503030403020204" pitchFamily="34" charset="0"/>
              </a:rPr>
              <a:t>light purple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). </a:t>
            </a:r>
          </a:p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If you want to access the interior of the turnstile, please refer to the below.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7E87E31-2500-4729-9453-EC6D9412C892}"/>
              </a:ext>
            </a:extLst>
          </p:cNvPr>
          <p:cNvSpPr txBox="1"/>
          <p:nvPr/>
        </p:nvSpPr>
        <p:spPr>
          <a:xfrm>
            <a:off x="2242172" y="6041419"/>
            <a:ext cx="8510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dk1">
                        <a:lumMod val="110000"/>
                        <a:satMod val="105000"/>
                        <a:tint val="67000"/>
                      </a:schemeClr>
                    </a:gs>
                    <a:gs pos="50000">
                      <a:schemeClr val="dk1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dk1">
                        <a:lumMod val="105000"/>
                        <a:satMod val="109000"/>
                        <a:tint val="81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1400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微软雅黑" panose="020B0503020204020204" charset="-122"/>
              </a:rPr>
              <a:t>Step 1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B7B700A-2A1B-4C0E-9B09-B67A925B44C7}"/>
              </a:ext>
            </a:extLst>
          </p:cNvPr>
          <p:cNvSpPr txBox="1"/>
          <p:nvPr/>
        </p:nvSpPr>
        <p:spPr>
          <a:xfrm>
            <a:off x="8247724" y="6047222"/>
            <a:ext cx="8510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dk1">
                        <a:lumMod val="110000"/>
                        <a:satMod val="105000"/>
                        <a:tint val="67000"/>
                      </a:schemeClr>
                    </a:gs>
                    <a:gs pos="50000">
                      <a:schemeClr val="dk1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dk1">
                        <a:lumMod val="105000"/>
                        <a:satMod val="109000"/>
                        <a:tint val="81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1400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微软雅黑" panose="020B0503020204020204" charset="-122"/>
              </a:rPr>
              <a:t>Step 2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883853" y="694954"/>
            <a:ext cx="6424295" cy="1076960"/>
            <a:chOff x="6289" y="2149"/>
            <a:chExt cx="10117" cy="1696"/>
          </a:xfrm>
        </p:grpSpPr>
        <p:sp>
          <p:nvSpPr>
            <p:cNvPr id="12" name="文本框 11"/>
            <p:cNvSpPr txBox="1"/>
            <p:nvPr/>
          </p:nvSpPr>
          <p:spPr>
            <a:xfrm>
              <a:off x="6479" y="2149"/>
              <a:ext cx="9737" cy="1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474B4F"/>
                  </a:solidFill>
                  <a:latin typeface="Myriad Pro" panose="020B0503030403020204" pitchFamily="34" charset="0"/>
                  <a:sym typeface="+mn-ea"/>
                </a:rPr>
                <a:t>Modularized Design</a:t>
              </a:r>
            </a:p>
            <a:p>
              <a:pPr algn="ctr"/>
              <a:r>
                <a:rPr lang="en-US" altLang="zh-CN" sz="3200" b="1" dirty="0">
                  <a:solidFill>
                    <a:srgbClr val="474B4F"/>
                  </a:solidFill>
                  <a:latin typeface="Myriad Pro" panose="020B0503030403020204" pitchFamily="34" charset="0"/>
                  <a:cs typeface="Myriad Pro Light" panose="020B0403030403020204" charset="0"/>
                  <a:sym typeface="+mn-ea"/>
                </a:rPr>
                <a:t>Sandwich Structure</a:t>
              </a: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6289" y="2845"/>
              <a:ext cx="10117" cy="301"/>
              <a:chOff x="5656" y="3744"/>
              <a:chExt cx="10117" cy="301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5656" y="3744"/>
                <a:ext cx="2074" cy="268"/>
                <a:chOff x="4651" y="3798"/>
                <a:chExt cx="2074" cy="268"/>
              </a:xfrm>
            </p:grpSpPr>
            <p:cxnSp>
              <p:nvCxnSpPr>
                <p:cNvPr id="19" name="直接连接符 18"/>
                <p:cNvCxnSpPr/>
                <p:nvPr/>
              </p:nvCxnSpPr>
              <p:spPr>
                <a:xfrm flipH="1">
                  <a:off x="4651" y="3946"/>
                  <a:ext cx="2074" cy="0"/>
                </a:xfrm>
                <a:prstGeom prst="line">
                  <a:avLst/>
                </a:prstGeom>
                <a:ln w="11430">
                  <a:solidFill>
                    <a:srgbClr val="7AC14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椭圆 19"/>
                <p:cNvSpPr/>
                <p:nvPr/>
              </p:nvSpPr>
              <p:spPr>
                <a:xfrm>
                  <a:off x="4651" y="3798"/>
                  <a:ext cx="268" cy="268"/>
                </a:xfrm>
                <a:prstGeom prst="ellipse">
                  <a:avLst/>
                </a:prstGeom>
                <a:solidFill>
                  <a:srgbClr val="7AC14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35">
                    <a:latin typeface="Myriad Pro" panose="020B0503030403020204" pitchFamily="34" charset="0"/>
                  </a:endParaRPr>
                </a:p>
              </p:txBody>
            </p:sp>
          </p:grpSp>
          <p:grpSp>
            <p:nvGrpSpPr>
              <p:cNvPr id="16" name="组合 15"/>
              <p:cNvGrpSpPr/>
              <p:nvPr/>
            </p:nvGrpSpPr>
            <p:grpSpPr>
              <a:xfrm rot="10800000">
                <a:off x="13699" y="3777"/>
                <a:ext cx="2074" cy="268"/>
                <a:chOff x="4652" y="4061"/>
                <a:chExt cx="2074" cy="268"/>
              </a:xfrm>
            </p:grpSpPr>
            <p:cxnSp>
              <p:nvCxnSpPr>
                <p:cNvPr id="17" name="直接连接符 16"/>
                <p:cNvCxnSpPr/>
                <p:nvPr/>
              </p:nvCxnSpPr>
              <p:spPr>
                <a:xfrm flipH="1">
                  <a:off x="4652" y="4209"/>
                  <a:ext cx="2074" cy="0"/>
                </a:xfrm>
                <a:prstGeom prst="line">
                  <a:avLst/>
                </a:prstGeom>
                <a:ln w="11430">
                  <a:solidFill>
                    <a:srgbClr val="7AC14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椭圆 17"/>
                <p:cNvSpPr/>
                <p:nvPr/>
              </p:nvSpPr>
              <p:spPr>
                <a:xfrm>
                  <a:off x="4652" y="4061"/>
                  <a:ext cx="268" cy="268"/>
                </a:xfrm>
                <a:prstGeom prst="ellipse">
                  <a:avLst/>
                </a:prstGeom>
                <a:solidFill>
                  <a:srgbClr val="7AC14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35">
                    <a:latin typeface="Myriad Pro" panose="020B050303040302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06359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BC757E1-DC5F-4121-840D-7EE3C9885238}"/>
              </a:ext>
            </a:extLst>
          </p:cNvPr>
          <p:cNvSpPr txBox="1"/>
          <p:nvPr/>
        </p:nvSpPr>
        <p:spPr>
          <a:xfrm>
            <a:off x="1366003" y="1654544"/>
            <a:ext cx="2164439" cy="338554"/>
          </a:xfrm>
          <a:prstGeom prst="rect">
            <a:avLst/>
          </a:prstGeom>
          <a:noFill/>
          <a:ln>
            <a:solidFill>
              <a:srgbClr val="000000">
                <a:alpha val="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zh-CN" sz="1600" b="1" dirty="0">
                <a:solidFill>
                  <a:srgbClr val="7AC143"/>
                </a:solidFill>
                <a:latin typeface="Myriad Pro" panose="020B0503030403020204" pitchFamily="34" charset="0"/>
                <a:ea typeface="微软雅黑" panose="020B0503020204020204" charset="-122"/>
              </a:rPr>
              <a:t>Biometric Technology</a:t>
            </a:r>
            <a:endParaRPr kumimoji="1" lang="zh-CN" altLang="en-US" sz="1600" b="1" dirty="0">
              <a:solidFill>
                <a:srgbClr val="7AC143"/>
              </a:solidFill>
              <a:latin typeface="Myriad Pro" panose="020B0503030403020204" pitchFamily="34" charset="0"/>
              <a:ea typeface="微软雅黑" panose="020B050302020402020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2718944" y="446786"/>
            <a:ext cx="6748145" cy="1076960"/>
            <a:chOff x="6049" y="2164"/>
            <a:chExt cx="10627" cy="1696"/>
          </a:xfrm>
        </p:grpSpPr>
        <p:sp>
          <p:nvSpPr>
            <p:cNvPr id="38" name="文本框 37"/>
            <p:cNvSpPr txBox="1"/>
            <p:nvPr/>
          </p:nvSpPr>
          <p:spPr>
            <a:xfrm>
              <a:off x="6479" y="2164"/>
              <a:ext cx="9737" cy="1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474B4F"/>
                  </a:solidFill>
                  <a:latin typeface="Myriad Pro" panose="020B0503030403020204" pitchFamily="34" charset="0"/>
                  <a:sym typeface="+mn-ea"/>
                </a:rPr>
                <a:t>Modularized Design</a:t>
              </a:r>
            </a:p>
            <a:p>
              <a:pPr algn="ctr"/>
              <a:r>
                <a:rPr lang="en-US" altLang="zh-CN" sz="3200" b="1" dirty="0">
                  <a:solidFill>
                    <a:srgbClr val="474B4F"/>
                  </a:solidFill>
                  <a:latin typeface="Myriad Pro" panose="020B0503030403020204" pitchFamily="34" charset="0"/>
                  <a:cs typeface="Myriad Pro Light" panose="020B0403030403020204" charset="0"/>
                  <a:sym typeface="+mn-ea"/>
                </a:rPr>
                <a:t>Authentication Panels</a:t>
              </a: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6049" y="2845"/>
              <a:ext cx="10627" cy="301"/>
              <a:chOff x="5416" y="3744"/>
              <a:chExt cx="10627" cy="301"/>
            </a:xfrm>
          </p:grpSpPr>
          <p:grpSp>
            <p:nvGrpSpPr>
              <p:cNvPr id="40" name="组合 39"/>
              <p:cNvGrpSpPr/>
              <p:nvPr/>
            </p:nvGrpSpPr>
            <p:grpSpPr>
              <a:xfrm>
                <a:off x="5416" y="3744"/>
                <a:ext cx="2074" cy="268"/>
                <a:chOff x="4411" y="3798"/>
                <a:chExt cx="2074" cy="268"/>
              </a:xfrm>
            </p:grpSpPr>
            <p:cxnSp>
              <p:nvCxnSpPr>
                <p:cNvPr id="45" name="直接连接符 44"/>
                <p:cNvCxnSpPr/>
                <p:nvPr/>
              </p:nvCxnSpPr>
              <p:spPr>
                <a:xfrm flipH="1">
                  <a:off x="4411" y="3946"/>
                  <a:ext cx="2074" cy="0"/>
                </a:xfrm>
                <a:prstGeom prst="line">
                  <a:avLst/>
                </a:prstGeom>
                <a:ln w="11430">
                  <a:solidFill>
                    <a:srgbClr val="7AC14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椭圆 45"/>
                <p:cNvSpPr/>
                <p:nvPr/>
              </p:nvSpPr>
              <p:spPr>
                <a:xfrm>
                  <a:off x="4411" y="3798"/>
                  <a:ext cx="268" cy="268"/>
                </a:xfrm>
                <a:prstGeom prst="ellipse">
                  <a:avLst/>
                </a:prstGeom>
                <a:solidFill>
                  <a:srgbClr val="7AC14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35">
                    <a:latin typeface="Myriad Pro" panose="020B0503030403020204" pitchFamily="34" charset="0"/>
                  </a:endParaRPr>
                </a:p>
              </p:txBody>
            </p:sp>
          </p:grpSp>
          <p:grpSp>
            <p:nvGrpSpPr>
              <p:cNvPr id="42" name="组合 41"/>
              <p:cNvGrpSpPr/>
              <p:nvPr/>
            </p:nvGrpSpPr>
            <p:grpSpPr>
              <a:xfrm rot="10800000">
                <a:off x="13969" y="3777"/>
                <a:ext cx="2074" cy="268"/>
                <a:chOff x="4382" y="4061"/>
                <a:chExt cx="2074" cy="268"/>
              </a:xfrm>
            </p:grpSpPr>
            <p:cxnSp>
              <p:nvCxnSpPr>
                <p:cNvPr id="43" name="直接连接符 42"/>
                <p:cNvCxnSpPr/>
                <p:nvPr/>
              </p:nvCxnSpPr>
              <p:spPr>
                <a:xfrm flipH="1">
                  <a:off x="4382" y="4209"/>
                  <a:ext cx="2074" cy="0"/>
                </a:xfrm>
                <a:prstGeom prst="line">
                  <a:avLst/>
                </a:prstGeom>
                <a:ln w="11430">
                  <a:solidFill>
                    <a:srgbClr val="7AC14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椭圆 43"/>
                <p:cNvSpPr/>
                <p:nvPr/>
              </p:nvSpPr>
              <p:spPr>
                <a:xfrm>
                  <a:off x="4382" y="4061"/>
                  <a:ext cx="268" cy="268"/>
                </a:xfrm>
                <a:prstGeom prst="ellipse">
                  <a:avLst/>
                </a:prstGeom>
                <a:solidFill>
                  <a:srgbClr val="7AC14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35">
                    <a:latin typeface="Myriad Pro" panose="020B0503030403020204" pitchFamily="34" charset="0"/>
                  </a:endParaRPr>
                </a:p>
              </p:txBody>
            </p:sp>
          </p:grpSp>
        </p:grpSp>
      </p:grpSp>
      <p:sp>
        <p:nvSpPr>
          <p:cNvPr id="17" name="矩形 16"/>
          <p:cNvSpPr/>
          <p:nvPr/>
        </p:nvSpPr>
        <p:spPr>
          <a:xfrm>
            <a:off x="1366003" y="2043163"/>
            <a:ext cx="75485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Up to 6 types of biometric authentication panels are available.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445821" y="2753791"/>
            <a:ext cx="10148976" cy="4128242"/>
            <a:chOff x="1261228" y="2387964"/>
            <a:chExt cx="10924469" cy="4443685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A3D5751F-F0E4-4690-99E4-E73C4D98EB52}"/>
                </a:ext>
              </a:extLst>
            </p:cNvPr>
            <p:cNvSpPr txBox="1"/>
            <p:nvPr/>
          </p:nvSpPr>
          <p:spPr>
            <a:xfrm>
              <a:off x="1899518" y="6467226"/>
              <a:ext cx="2076291" cy="364423"/>
            </a:xfrm>
            <a:prstGeom prst="rect">
              <a:avLst/>
            </a:prstGeom>
            <a:noFill/>
            <a:ln>
              <a:solidFill>
                <a:srgbClr val="000000">
                  <a:alpha val="0"/>
                </a:srgb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kumimoji="1" lang="en-US" altLang="zh-CN" sz="1600" dirty="0">
                  <a:solidFill>
                    <a:schemeClr val="bg1"/>
                  </a:solidFill>
                  <a:latin typeface="Myriad Pro" panose="020B0503030403020204" pitchFamily="34" charset="0"/>
                  <a:ea typeface="微软雅黑" panose="020B0503020204020204" charset="-122"/>
                </a:rPr>
                <a:t>Overhead base</a:t>
              </a:r>
              <a:endParaRPr kumimoji="1" lang="zh-CN" altLang="en-US" sz="1600" dirty="0">
                <a:solidFill>
                  <a:schemeClr val="bg1"/>
                </a:solidFill>
                <a:latin typeface="Myriad Pro" panose="020B0503030403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D4E0AD31-104D-4877-86D3-E5C2838A0C28}"/>
                </a:ext>
              </a:extLst>
            </p:cNvPr>
            <p:cNvSpPr txBox="1"/>
            <p:nvPr/>
          </p:nvSpPr>
          <p:spPr>
            <a:xfrm>
              <a:off x="2783395" y="3300489"/>
              <a:ext cx="1503680" cy="397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2">
                      <a:lumMod val="50000"/>
                    </a:schemeClr>
                  </a:solidFill>
                  <a:latin typeface="Myriad Pro" panose="020B0503030403020204" pitchFamily="34" charset="0"/>
                  <a:ea typeface="微软雅黑" panose="020B0503020204020204" charset="-122"/>
                </a:rPr>
                <a:t>RFID only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1B5EB4A8-8188-4F3D-84A7-7D1B4139FE77}"/>
                </a:ext>
              </a:extLst>
            </p:cNvPr>
            <p:cNvSpPr txBox="1"/>
            <p:nvPr/>
          </p:nvSpPr>
          <p:spPr>
            <a:xfrm>
              <a:off x="2795677" y="5367960"/>
              <a:ext cx="1708150" cy="695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2">
                      <a:lumMod val="50000"/>
                    </a:schemeClr>
                  </a:solidFill>
                  <a:latin typeface="Myriad Pro" panose="020B0503030403020204" pitchFamily="34" charset="0"/>
                  <a:ea typeface="微软雅黑" panose="020B0503020204020204" charset="-122"/>
                </a:rPr>
                <a:t>RFID &amp; Fingerprint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6495059" y="3295655"/>
              <a:ext cx="1833506" cy="397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dirty="0">
                  <a:solidFill>
                    <a:schemeClr val="bg2">
                      <a:lumMod val="50000"/>
                    </a:schemeClr>
                  </a:solidFill>
                  <a:latin typeface="Myriad Pro" panose="020B0503030403020204" pitchFamily="34" charset="0"/>
                  <a:ea typeface="微软雅黑" panose="020B0503020204020204" charset="-122"/>
                </a:rPr>
                <a:t>RFID &amp; QR Code</a:t>
              </a:r>
              <a:endParaRPr kumimoji="1" lang="zh-CN" altLang="en-US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511233" y="5350546"/>
              <a:ext cx="2091294" cy="6957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dirty="0">
                  <a:solidFill>
                    <a:schemeClr val="bg2">
                      <a:lumMod val="50000"/>
                    </a:schemeClr>
                  </a:solidFill>
                  <a:latin typeface="Myriad Pro" panose="020B0503030403020204" pitchFamily="34" charset="0"/>
                  <a:ea typeface="微软雅黑" panose="020B0503020204020204" charset="-122"/>
                </a:rPr>
                <a:t>RFID &amp; Fingerprint</a:t>
              </a:r>
            </a:p>
            <a:p>
              <a:r>
                <a:rPr kumimoji="1" lang="en-US" altLang="zh-CN" dirty="0">
                  <a:solidFill>
                    <a:schemeClr val="bg2">
                      <a:lumMod val="50000"/>
                    </a:schemeClr>
                  </a:solidFill>
                  <a:latin typeface="Myriad Pro" panose="020B0503030403020204" pitchFamily="34" charset="0"/>
                  <a:ea typeface="微软雅黑" panose="020B0503020204020204" charset="-122"/>
                </a:rPr>
                <a:t>&amp; QR Code</a:t>
              </a:r>
              <a:endParaRPr kumimoji="1" lang="zh-CN" altLang="en-US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0189488" y="3287310"/>
              <a:ext cx="1868292" cy="397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dirty="0">
                  <a:solidFill>
                    <a:schemeClr val="bg2">
                      <a:lumMod val="50000"/>
                    </a:schemeClr>
                  </a:solidFill>
                  <a:latin typeface="Myriad Pro" panose="020B0503030403020204" pitchFamily="34" charset="0"/>
                  <a:ea typeface="微软雅黑" panose="020B0503020204020204" charset="-122"/>
                </a:rPr>
                <a:t>RFID &amp; Card Slot</a:t>
              </a:r>
              <a:endParaRPr kumimoji="1" lang="zh-CN" altLang="en-US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0263915" y="5403525"/>
              <a:ext cx="1921782" cy="9938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dirty="0">
                  <a:solidFill>
                    <a:schemeClr val="bg2">
                      <a:lumMod val="50000"/>
                    </a:schemeClr>
                  </a:solidFill>
                  <a:latin typeface="Myriad Pro" panose="020B0503030403020204" pitchFamily="34" charset="0"/>
                  <a:ea typeface="微软雅黑" panose="020B0503020204020204" charset="-122"/>
                </a:rPr>
                <a:t>RFID &amp; Card Slot </a:t>
              </a:r>
            </a:p>
            <a:p>
              <a:r>
                <a:rPr kumimoji="1" lang="en-US" altLang="zh-CN" dirty="0">
                  <a:solidFill>
                    <a:schemeClr val="bg2">
                      <a:lumMod val="50000"/>
                    </a:schemeClr>
                  </a:solidFill>
                  <a:latin typeface="Myriad Pro" panose="020B0503030403020204" pitchFamily="34" charset="0"/>
                  <a:ea typeface="微软雅黑" panose="020B0503020204020204" charset="-122"/>
                </a:rPr>
                <a:t>&amp; QR Code</a:t>
              </a:r>
              <a:endParaRPr kumimoji="1" lang="zh-CN" altLang="en-US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ea typeface="微软雅黑" panose="020B0503020204020204" charset="-122"/>
              </a:endParaRPr>
            </a:p>
            <a:p>
              <a:endParaRPr kumimoji="1" lang="zh-CN" altLang="en-US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ea typeface="微软雅黑" panose="020B0503020204020204" charset="-122"/>
              </a:endParaRPr>
            </a:p>
          </p:txBody>
        </p:sp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1228" y="4663591"/>
              <a:ext cx="1368000" cy="2028514"/>
            </a:xfrm>
            <a:prstGeom prst="rect">
              <a:avLst/>
            </a:prstGeom>
          </p:spPr>
        </p:pic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55441" y="2387964"/>
              <a:ext cx="1368000" cy="2024605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68111" y="4669776"/>
              <a:ext cx="1368000" cy="2022329"/>
            </a:xfrm>
            <a:prstGeom prst="rect">
              <a:avLst/>
            </a:prstGeom>
          </p:spPr>
        </p:pic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74994" y="4761277"/>
              <a:ext cx="1368000" cy="1930828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1228" y="2387964"/>
              <a:ext cx="1368000" cy="2028512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49653" y="2387964"/>
              <a:ext cx="1368000" cy="19309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5259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内容占位符 17">
            <a:extLst>
              <a:ext uri="{FF2B5EF4-FFF2-40B4-BE49-F238E27FC236}">
                <a16:creationId xmlns:a16="http://schemas.microsoft.com/office/drawing/2014/main" id="{A7A545AF-50AE-49BE-92C5-DEC1A01CCF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880" r="20880"/>
          <a:stretch>
            <a:fillRect/>
          </a:stretch>
        </p:blipFill>
        <p:spPr>
          <a:xfrm>
            <a:off x="1547494" y="2519742"/>
            <a:ext cx="3182413" cy="3182413"/>
          </a:xfrm>
          <a:prstGeom prst="ellips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210E3A1-D5DE-4101-8600-070E7CB9CD6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95" t="221" r="-663" b="-221"/>
          <a:stretch>
            <a:fillRect/>
          </a:stretch>
        </p:blipFill>
        <p:spPr>
          <a:xfrm>
            <a:off x="7428246" y="2519742"/>
            <a:ext cx="3182413" cy="3182413"/>
          </a:xfrm>
          <a:prstGeom prst="ellips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01A9512E-F2BD-4662-B1D3-E8227EFDAF50}"/>
              </a:ext>
            </a:extLst>
          </p:cNvPr>
          <p:cNvSpPr txBox="1"/>
          <p:nvPr/>
        </p:nvSpPr>
        <p:spPr>
          <a:xfrm>
            <a:off x="1107024" y="5862478"/>
            <a:ext cx="449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Reserved a hole with a diameter of 34mm and used a plastic cover to entirely cover this hole.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E0411C3-43EA-49E4-992E-5684E9DE3C01}"/>
              </a:ext>
            </a:extLst>
          </p:cNvPr>
          <p:cNvSpPr txBox="1"/>
          <p:nvPr/>
        </p:nvSpPr>
        <p:spPr>
          <a:xfrm>
            <a:off x="6898948" y="5862478"/>
            <a:ext cx="4775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Clients could mount a facial recognition terminal with mask and temperature detection on the turnstile.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286318" y="456221"/>
            <a:ext cx="7719695" cy="1569720"/>
            <a:chOff x="5348" y="1744"/>
            <a:chExt cx="12157" cy="2472"/>
          </a:xfrm>
        </p:grpSpPr>
        <p:sp>
          <p:nvSpPr>
            <p:cNvPr id="22" name="文本框 21"/>
            <p:cNvSpPr txBox="1"/>
            <p:nvPr/>
          </p:nvSpPr>
          <p:spPr>
            <a:xfrm>
              <a:off x="5348" y="1744"/>
              <a:ext cx="12157" cy="2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474B4F"/>
                  </a:solidFill>
                  <a:latin typeface="Myriad Pro" panose="020B0503030403020204" pitchFamily="34" charset="0"/>
                  <a:sym typeface="+mn-ea"/>
                </a:rPr>
                <a:t>Modularized Design</a:t>
              </a:r>
            </a:p>
            <a:p>
              <a:pPr algn="ctr"/>
              <a:r>
                <a:rPr lang="en-US" altLang="zh-CN" sz="3200" b="1" dirty="0">
                  <a:solidFill>
                    <a:srgbClr val="474B4F"/>
                  </a:solidFill>
                  <a:latin typeface="Myriad Pro" panose="020B0503030403020204" pitchFamily="34" charset="0"/>
                  <a:cs typeface="Myriad Pro Light" panose="020B0403030403020204" charset="0"/>
                  <a:sym typeface="+mn-ea"/>
                </a:rPr>
                <a:t>Reserved a Hole</a:t>
              </a:r>
            </a:p>
            <a:p>
              <a:pPr algn="ctr"/>
              <a:r>
                <a:rPr lang="en-US" altLang="zh-CN" sz="3200" b="1" dirty="0">
                  <a:solidFill>
                    <a:srgbClr val="474B4F"/>
                  </a:solidFill>
                  <a:latin typeface="Myriad Pro" panose="020B0503030403020204" pitchFamily="34" charset="0"/>
                  <a:cs typeface="Myriad Pro Light" panose="020B0403030403020204" charset="0"/>
                  <a:sym typeface="+mn-ea"/>
                </a:rPr>
                <a:t>to Install a Comprehensive A&amp;C Terminal</a:t>
              </a: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6289" y="2845"/>
              <a:ext cx="10117" cy="301"/>
              <a:chOff x="5656" y="3744"/>
              <a:chExt cx="10117" cy="301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5656" y="3744"/>
                <a:ext cx="2074" cy="268"/>
                <a:chOff x="4651" y="3798"/>
                <a:chExt cx="2074" cy="268"/>
              </a:xfrm>
            </p:grpSpPr>
            <p:cxnSp>
              <p:nvCxnSpPr>
                <p:cNvPr id="28" name="直接连接符 27"/>
                <p:cNvCxnSpPr/>
                <p:nvPr/>
              </p:nvCxnSpPr>
              <p:spPr>
                <a:xfrm flipH="1">
                  <a:off x="4651" y="3946"/>
                  <a:ext cx="2074" cy="0"/>
                </a:xfrm>
                <a:prstGeom prst="line">
                  <a:avLst/>
                </a:prstGeom>
                <a:ln w="11430">
                  <a:solidFill>
                    <a:srgbClr val="7AC14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椭圆 28"/>
                <p:cNvSpPr/>
                <p:nvPr/>
              </p:nvSpPr>
              <p:spPr>
                <a:xfrm>
                  <a:off x="4651" y="3798"/>
                  <a:ext cx="268" cy="268"/>
                </a:xfrm>
                <a:prstGeom prst="ellipse">
                  <a:avLst/>
                </a:prstGeom>
                <a:solidFill>
                  <a:srgbClr val="7AC14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35">
                    <a:latin typeface="Myriad Pro" panose="020B0503030403020204" pitchFamily="34" charset="0"/>
                  </a:endParaRPr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 rot="10800000">
                <a:off x="13699" y="3777"/>
                <a:ext cx="2074" cy="268"/>
                <a:chOff x="4652" y="4061"/>
                <a:chExt cx="2074" cy="268"/>
              </a:xfrm>
            </p:grpSpPr>
            <p:cxnSp>
              <p:nvCxnSpPr>
                <p:cNvPr id="26" name="直接连接符 25"/>
                <p:cNvCxnSpPr/>
                <p:nvPr/>
              </p:nvCxnSpPr>
              <p:spPr>
                <a:xfrm flipH="1">
                  <a:off x="4652" y="4209"/>
                  <a:ext cx="2074" cy="0"/>
                </a:xfrm>
                <a:prstGeom prst="line">
                  <a:avLst/>
                </a:prstGeom>
                <a:ln w="11430">
                  <a:solidFill>
                    <a:srgbClr val="7AC14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椭圆 26"/>
                <p:cNvSpPr/>
                <p:nvPr/>
              </p:nvSpPr>
              <p:spPr>
                <a:xfrm>
                  <a:off x="4652" y="4061"/>
                  <a:ext cx="268" cy="268"/>
                </a:xfrm>
                <a:prstGeom prst="ellipse">
                  <a:avLst/>
                </a:prstGeom>
                <a:solidFill>
                  <a:srgbClr val="7AC14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35">
                    <a:latin typeface="Myriad Pro" panose="020B050303040302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926775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93DFD0B-83F1-41E0-B19D-33AE9134C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894" y="2889529"/>
            <a:ext cx="5221605" cy="362712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F5153B3-B3C0-4FFD-AF42-38ED8BC6CECD}"/>
              </a:ext>
            </a:extLst>
          </p:cNvPr>
          <p:cNvSpPr txBox="1"/>
          <p:nvPr/>
        </p:nvSpPr>
        <p:spPr>
          <a:xfrm>
            <a:off x="1475191" y="1751630"/>
            <a:ext cx="9241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The Series supports a maximum of 22 pairs of IR sensors,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offering more accurate judgment and better anti-tailgating and anti-collision performance.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270443" y="560996"/>
            <a:ext cx="7651115" cy="1076960"/>
            <a:chOff x="5130" y="1909"/>
            <a:chExt cx="12049" cy="1696"/>
          </a:xfrm>
        </p:grpSpPr>
        <p:sp>
          <p:nvSpPr>
            <p:cNvPr id="10" name="文本框 9"/>
            <p:cNvSpPr txBox="1"/>
            <p:nvPr/>
          </p:nvSpPr>
          <p:spPr>
            <a:xfrm>
              <a:off x="6479" y="1909"/>
              <a:ext cx="9737" cy="1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474B4F"/>
                  </a:solidFill>
                  <a:latin typeface="Myriad Pro" panose="020B0503030403020204" pitchFamily="34" charset="0"/>
                  <a:sym typeface="+mn-ea"/>
                </a:rPr>
                <a:t>Modularized Design</a:t>
              </a:r>
            </a:p>
            <a:p>
              <a:pPr algn="ctr"/>
              <a:r>
                <a:rPr lang="en-US" altLang="zh-CN" sz="3200" b="1" dirty="0">
                  <a:solidFill>
                    <a:srgbClr val="474B4F"/>
                  </a:solidFill>
                  <a:latin typeface="Myriad Pro" panose="020B0503030403020204" pitchFamily="34" charset="0"/>
                  <a:cs typeface="Myriad Pro Light" panose="020B0403030403020204" charset="0"/>
                  <a:sym typeface="+mn-ea"/>
                </a:rPr>
                <a:t>Infrared Sensor Extension</a:t>
              </a: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5130" y="2845"/>
              <a:ext cx="12049" cy="301"/>
              <a:chOff x="4497" y="3744"/>
              <a:chExt cx="12049" cy="301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4497" y="3744"/>
                <a:ext cx="2074" cy="268"/>
                <a:chOff x="3492" y="3798"/>
                <a:chExt cx="2074" cy="268"/>
              </a:xfrm>
            </p:grpSpPr>
            <p:cxnSp>
              <p:nvCxnSpPr>
                <p:cNvPr id="16" name="直接连接符 15"/>
                <p:cNvCxnSpPr/>
                <p:nvPr/>
              </p:nvCxnSpPr>
              <p:spPr>
                <a:xfrm flipH="1">
                  <a:off x="3492" y="3946"/>
                  <a:ext cx="2074" cy="0"/>
                </a:xfrm>
                <a:prstGeom prst="line">
                  <a:avLst/>
                </a:prstGeom>
                <a:ln w="11430">
                  <a:solidFill>
                    <a:srgbClr val="7AC14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椭圆 16"/>
                <p:cNvSpPr/>
                <p:nvPr/>
              </p:nvSpPr>
              <p:spPr>
                <a:xfrm>
                  <a:off x="3492" y="3798"/>
                  <a:ext cx="268" cy="268"/>
                </a:xfrm>
                <a:prstGeom prst="ellipse">
                  <a:avLst/>
                </a:prstGeom>
                <a:solidFill>
                  <a:srgbClr val="7AC14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35">
                    <a:latin typeface="Myriad Pro" panose="020B0503030403020204" pitchFamily="34" charset="0"/>
                  </a:endParaRP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 rot="10800000">
                <a:off x="14472" y="3777"/>
                <a:ext cx="2074" cy="268"/>
                <a:chOff x="3879" y="4061"/>
                <a:chExt cx="2074" cy="268"/>
              </a:xfrm>
            </p:grpSpPr>
            <p:cxnSp>
              <p:nvCxnSpPr>
                <p:cNvPr id="14" name="直接连接符 13"/>
                <p:cNvCxnSpPr/>
                <p:nvPr/>
              </p:nvCxnSpPr>
              <p:spPr>
                <a:xfrm flipH="1">
                  <a:off x="3879" y="4209"/>
                  <a:ext cx="2074" cy="0"/>
                </a:xfrm>
                <a:prstGeom prst="line">
                  <a:avLst/>
                </a:prstGeom>
                <a:ln w="11430">
                  <a:solidFill>
                    <a:srgbClr val="7AC14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椭圆 14"/>
                <p:cNvSpPr/>
                <p:nvPr/>
              </p:nvSpPr>
              <p:spPr>
                <a:xfrm>
                  <a:off x="3879" y="4061"/>
                  <a:ext cx="268" cy="268"/>
                </a:xfrm>
                <a:prstGeom prst="ellipse">
                  <a:avLst/>
                </a:prstGeom>
                <a:solidFill>
                  <a:srgbClr val="7AC14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35">
                    <a:latin typeface="Myriad Pro" panose="020B050303040302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571182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39302" y="1635742"/>
            <a:ext cx="11976100" cy="2900045"/>
            <a:chOff x="3813" y="5035"/>
            <a:chExt cx="18860" cy="4567"/>
          </a:xfrm>
        </p:grpSpPr>
        <p:sp>
          <p:nvSpPr>
            <p:cNvPr id="3" name="文本框 2"/>
            <p:cNvSpPr txBox="1"/>
            <p:nvPr/>
          </p:nvSpPr>
          <p:spPr>
            <a:xfrm>
              <a:off x="8572" y="6839"/>
              <a:ext cx="13688" cy="2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rgbClr val="474B4F"/>
                  </a:solidFill>
                  <a:latin typeface="Myriad Pro" panose="020B0503030403020204" pitchFamily="34" charset="0"/>
                  <a:cs typeface="Myriad Pro Light" panose="020B0403030403020204" charset="0"/>
                  <a:sym typeface="+mn-ea"/>
                </a:rPr>
                <a:t>Installation</a:t>
              </a:r>
              <a:endParaRPr lang="en-US" altLang="zh-CN" sz="3200" dirty="0">
                <a:solidFill>
                  <a:srgbClr val="474B4F"/>
                </a:solidFill>
                <a:latin typeface="Myriad Pro" panose="020B0503030403020204" pitchFamily="34" charset="0"/>
                <a:cs typeface="Myriad Pro Light" panose="020B0403030403020204" charset="0"/>
                <a:sym typeface="+mn-ea"/>
              </a:endParaRP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altLang="zh-CN" sz="3200" dirty="0">
                  <a:solidFill>
                    <a:srgbClr val="474B4F"/>
                  </a:solidFill>
                  <a:latin typeface="Myriad Pro" panose="020B0503030403020204" pitchFamily="34" charset="0"/>
                  <a:cs typeface="Myriad Pro Light" panose="020B0403030403020204" charset="0"/>
                  <a:sym typeface="+mn-ea"/>
                </a:rPr>
                <a:t>Lane Width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altLang="zh-CN" sz="3200" dirty="0">
                  <a:solidFill>
                    <a:srgbClr val="474B4F"/>
                  </a:solidFill>
                  <a:latin typeface="Myriad Pro" panose="020B0503030403020204" pitchFamily="34" charset="0"/>
                  <a:cs typeface="Myriad Pro Light" panose="020B0403030403020204" charset="0"/>
                  <a:sym typeface="+mn-ea"/>
                </a:rPr>
                <a:t>Base Plate</a:t>
              </a: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8846" y="6461"/>
              <a:ext cx="13827" cy="0"/>
              <a:chOff x="5617" y="3203"/>
              <a:chExt cx="8780" cy="0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5617" y="3203"/>
                <a:ext cx="8780" cy="0"/>
              </a:xfrm>
              <a:prstGeom prst="line">
                <a:avLst/>
              </a:prstGeom>
              <a:ln w="25400">
                <a:solidFill>
                  <a:srgbClr val="7AC14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5617" y="3203"/>
                <a:ext cx="1817" cy="0"/>
              </a:xfrm>
              <a:prstGeom prst="line">
                <a:avLst/>
              </a:prstGeom>
              <a:ln w="63500">
                <a:solidFill>
                  <a:srgbClr val="7AC14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组合 4"/>
            <p:cNvGrpSpPr/>
            <p:nvPr/>
          </p:nvGrpSpPr>
          <p:grpSpPr>
            <a:xfrm>
              <a:off x="3813" y="5035"/>
              <a:ext cx="4321" cy="4321"/>
              <a:chOff x="2320" y="2080"/>
              <a:chExt cx="2586" cy="2586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2320" y="2080"/>
                <a:ext cx="2586" cy="2586"/>
              </a:xfrm>
              <a:prstGeom prst="ellipse">
                <a:avLst/>
              </a:prstGeom>
              <a:solidFill>
                <a:srgbClr val="7AC1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35">
                  <a:latin typeface="Myriad Pro" panose="020B0503030403020204" pitchFamily="34" charset="0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2731" y="2720"/>
                <a:ext cx="1764" cy="1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540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1pPr>
              </a:lstStyle>
              <a:p>
                <a:r>
                  <a:rPr lang="en-US" altLang="zh-CN" sz="7560" dirty="0">
                    <a:solidFill>
                      <a:schemeClr val="bg1"/>
                    </a:solidFill>
                    <a:latin typeface="Myriad Pro" panose="020B0503030403020204" pitchFamily="34" charset="0"/>
                    <a:ea typeface="思源黑体 CN Bold" panose="020B0800000000000000" charset="-122"/>
                    <a:cs typeface="+mn-ea"/>
                    <a:sym typeface="+mn-lt"/>
                  </a:rPr>
                  <a:t>03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4642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6">
            <a:extLst>
              <a:ext uri="{FF2B5EF4-FFF2-40B4-BE49-F238E27FC236}">
                <a16:creationId xmlns:a16="http://schemas.microsoft.com/office/drawing/2014/main" id="{B43FB78F-CD8B-40BC-A4E1-52F40EEF4FF8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507" y="2436784"/>
            <a:ext cx="4927493" cy="2176961"/>
          </a:xfrm>
          <a:prstGeom prst="rect">
            <a:avLst/>
          </a:prstGeom>
        </p:spPr>
      </p:pic>
      <p:pic>
        <p:nvPicPr>
          <p:cNvPr id="3" name="内容占位符 6">
            <a:extLst>
              <a:ext uri="{FF2B5EF4-FFF2-40B4-BE49-F238E27FC236}">
                <a16:creationId xmlns:a16="http://schemas.microsoft.com/office/drawing/2014/main" id="{D267162D-A64C-4E0B-8712-AB36C4FED311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507" y="4472098"/>
            <a:ext cx="4927493" cy="2385902"/>
          </a:xfrm>
          <a:prstGeom prst="rect">
            <a:avLst/>
          </a:prstGeom>
        </p:spPr>
      </p:pic>
      <p:pic>
        <p:nvPicPr>
          <p:cNvPr id="4" name="图片 3" descr="图示, 工程绘图&#10;&#10;描述已自动生成">
            <a:extLst>
              <a:ext uri="{FF2B5EF4-FFF2-40B4-BE49-F238E27FC236}">
                <a16:creationId xmlns:a16="http://schemas.microsoft.com/office/drawing/2014/main" id="{DAE4288D-4CFF-4E94-8CE5-04F220E8B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507" y="686334"/>
            <a:ext cx="4927493" cy="1876828"/>
          </a:xfrm>
          <a:prstGeom prst="rect">
            <a:avLst/>
          </a:prstGeom>
        </p:spPr>
      </p:pic>
      <p:graphicFrame>
        <p:nvGraphicFramePr>
          <p:cNvPr id="6" name="表格 8">
            <a:extLst>
              <a:ext uri="{FF2B5EF4-FFF2-40B4-BE49-F238E27FC236}">
                <a16:creationId xmlns:a16="http://schemas.microsoft.com/office/drawing/2014/main" id="{DA39EA51-05AB-4962-B388-6CA8FBDBF7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950135"/>
              </p:ext>
            </p:extLst>
          </p:nvPr>
        </p:nvGraphicFramePr>
        <p:xfrm>
          <a:off x="806456" y="3310054"/>
          <a:ext cx="6097384" cy="23240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10741">
                  <a:extLst>
                    <a:ext uri="{9D8B030D-6E8A-4147-A177-3AD203B41FA5}">
                      <a16:colId xmlns:a16="http://schemas.microsoft.com/office/drawing/2014/main" val="2739911399"/>
                    </a:ext>
                  </a:extLst>
                </a:gridCol>
                <a:gridCol w="1675201">
                  <a:extLst>
                    <a:ext uri="{9D8B030D-6E8A-4147-A177-3AD203B41FA5}">
                      <a16:colId xmlns:a16="http://schemas.microsoft.com/office/drawing/2014/main" val="2941610178"/>
                    </a:ext>
                  </a:extLst>
                </a:gridCol>
                <a:gridCol w="1534950">
                  <a:extLst>
                    <a:ext uri="{9D8B030D-6E8A-4147-A177-3AD203B41FA5}">
                      <a16:colId xmlns:a16="http://schemas.microsoft.com/office/drawing/2014/main" val="4279079594"/>
                    </a:ext>
                  </a:extLst>
                </a:gridCol>
                <a:gridCol w="1776492">
                  <a:extLst>
                    <a:ext uri="{9D8B030D-6E8A-4147-A177-3AD203B41FA5}">
                      <a16:colId xmlns:a16="http://schemas.microsoft.com/office/drawing/2014/main" val="3100694103"/>
                    </a:ext>
                  </a:extLst>
                </a:gridCol>
              </a:tblGrid>
              <a:tr h="774696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Myriad Pro" panose="020B0503030403020204" pitchFamily="34" charset="0"/>
                        </a:rPr>
                        <a:t>Model</a:t>
                      </a:r>
                    </a:p>
                    <a:p>
                      <a:r>
                        <a:rPr lang="en-US" altLang="zh-CN" sz="1400" dirty="0">
                          <a:latin typeface="Myriad Pro" panose="020B0503030403020204" pitchFamily="34" charset="0"/>
                        </a:rPr>
                        <a:t>Name</a:t>
                      </a:r>
                      <a:endParaRPr lang="zh-CN" altLang="en-US" sz="140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Myriad Pro" panose="020B0503030403020204" pitchFamily="34" charset="0"/>
                        </a:rPr>
                        <a:t>Mars (Pro)-F1000</a:t>
                      </a:r>
                    </a:p>
                    <a:p>
                      <a:r>
                        <a:rPr lang="en-US" altLang="zh-CN" sz="1400" dirty="0">
                          <a:latin typeface="Myriad Pro" panose="020B0503030403020204" pitchFamily="34" charset="0"/>
                        </a:rPr>
                        <a:t>Series</a:t>
                      </a:r>
                      <a:endParaRPr lang="zh-CN" altLang="en-US" sz="140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Myriad Pro" panose="020B0503030403020204" pitchFamily="34" charset="0"/>
                        </a:rPr>
                        <a:t>Mars (Pro)-B1000</a:t>
                      </a:r>
                    </a:p>
                    <a:p>
                      <a:r>
                        <a:rPr lang="en-US" altLang="zh-CN" sz="1400" dirty="0">
                          <a:latin typeface="Myriad Pro" panose="020B0503030403020204" pitchFamily="34" charset="0"/>
                        </a:rPr>
                        <a:t>Series</a:t>
                      </a:r>
                      <a:endParaRPr lang="zh-CN" altLang="en-US" sz="140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Myriad Pro" panose="020B0503030403020204" pitchFamily="34" charset="0"/>
                        </a:rPr>
                        <a:t>Mars (Pro)-S1000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Myriad Pro" panose="020B0503030403020204" pitchFamily="34" charset="0"/>
                        </a:rPr>
                        <a:t>Series</a:t>
                      </a:r>
                      <a:endParaRPr lang="zh-CN" altLang="en-US" sz="140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4401225"/>
                  </a:ext>
                </a:extLst>
              </a:tr>
              <a:tr h="7746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Lane Width or Height</a:t>
                      </a:r>
                      <a:endParaRPr lang="zh-CN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W: 600mm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H: N/A</a:t>
                      </a:r>
                      <a:endParaRPr lang="zh-CN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W:</a:t>
                      </a:r>
                      <a:r>
                        <a:rPr lang="zh-CN" alt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650 to 900mm</a:t>
                      </a:r>
                    </a:p>
                    <a:p>
                      <a:r>
                        <a:rPr lang="en-US" alt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H: N/A</a:t>
                      </a:r>
                      <a:endParaRPr lang="zh-CN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W: 650 to 900mm</a:t>
                      </a:r>
                    </a:p>
                    <a:p>
                      <a:r>
                        <a:rPr lang="en-US" alt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H: 1300 to 1600mm</a:t>
                      </a:r>
                      <a:endParaRPr lang="zh-CN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8287548"/>
                  </a:ext>
                </a:extLst>
              </a:tr>
              <a:tr h="7746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Applications</a:t>
                      </a:r>
                      <a:endParaRPr lang="zh-CN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387744"/>
                  </a:ext>
                </a:extLst>
              </a:tr>
            </a:tbl>
          </a:graphicData>
        </a:graphic>
      </p:graphicFrame>
      <p:pic>
        <p:nvPicPr>
          <p:cNvPr id="8" name="图片 7">
            <a:extLst>
              <a:ext uri="{FF2B5EF4-FFF2-40B4-BE49-F238E27FC236}">
                <a16:creationId xmlns:a16="http://schemas.microsoft.com/office/drawing/2014/main" id="{D051C95B-C6CD-48B6-9B48-858441C04E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2282" y="4928729"/>
            <a:ext cx="455712" cy="5376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E581C11-BEAA-4D62-A593-086A9F3C6B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0277" y="4928727"/>
            <a:ext cx="532517" cy="53763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F656F5B-64EF-4305-937F-EA4D38AFD3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2853" y="4928729"/>
            <a:ext cx="532094" cy="53763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F6A4C75-DBE0-4A06-96D9-A7B50760E0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8077" y="4928729"/>
            <a:ext cx="662543" cy="53763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8E1207A-E973-490A-9F9A-26B66475F0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21040" y="4928728"/>
            <a:ext cx="558316" cy="53763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F6443D6-42B9-4270-92E1-7CF62FBAAA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1561" y="4928728"/>
            <a:ext cx="455712" cy="53763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BF2FAFD-AEDF-4C4F-B31F-55445C850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9417" y="4928728"/>
            <a:ext cx="532517" cy="537637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DC36FF37-77E8-4720-BE58-10E7D16894AA}"/>
              </a:ext>
            </a:extLst>
          </p:cNvPr>
          <p:cNvSpPr txBox="1"/>
          <p:nvPr/>
        </p:nvSpPr>
        <p:spPr>
          <a:xfrm>
            <a:off x="748756" y="2487078"/>
            <a:ext cx="603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Clients could choose the lane width as desired.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518516" y="1086268"/>
            <a:ext cx="6424295" cy="1076960"/>
            <a:chOff x="6289" y="1909"/>
            <a:chExt cx="10117" cy="1696"/>
          </a:xfrm>
        </p:grpSpPr>
        <p:sp>
          <p:nvSpPr>
            <p:cNvPr id="21" name="文本框 20"/>
            <p:cNvSpPr txBox="1"/>
            <p:nvPr/>
          </p:nvSpPr>
          <p:spPr>
            <a:xfrm>
              <a:off x="6479" y="1909"/>
              <a:ext cx="9737" cy="1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474B4F"/>
                  </a:solidFill>
                  <a:latin typeface="Myriad Pro" panose="020B0503030403020204" pitchFamily="34" charset="0"/>
                  <a:cs typeface="Myriad Pro Light" panose="020B0403030403020204" charset="0"/>
                  <a:sym typeface="+mn-ea"/>
                </a:rPr>
                <a:t>Installation</a:t>
              </a:r>
            </a:p>
            <a:p>
              <a:pPr algn="ctr"/>
              <a:r>
                <a:rPr lang="en-US" altLang="zh-CN" sz="3200" b="1" dirty="0">
                  <a:solidFill>
                    <a:srgbClr val="474B4F"/>
                  </a:solidFill>
                  <a:latin typeface="Myriad Pro" panose="020B0503030403020204" pitchFamily="34" charset="0"/>
                  <a:cs typeface="Myriad Pro Light" panose="020B0403030403020204" charset="0"/>
                  <a:sym typeface="+mn-ea"/>
                </a:rPr>
                <a:t>Lane Width</a:t>
              </a: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6289" y="2845"/>
              <a:ext cx="10117" cy="301"/>
              <a:chOff x="5656" y="3744"/>
              <a:chExt cx="10117" cy="301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5656" y="3744"/>
                <a:ext cx="2074" cy="268"/>
                <a:chOff x="4651" y="3798"/>
                <a:chExt cx="2074" cy="268"/>
              </a:xfrm>
            </p:grpSpPr>
            <p:cxnSp>
              <p:nvCxnSpPr>
                <p:cNvPr id="27" name="直接连接符 26"/>
                <p:cNvCxnSpPr/>
                <p:nvPr/>
              </p:nvCxnSpPr>
              <p:spPr>
                <a:xfrm flipH="1">
                  <a:off x="4651" y="3946"/>
                  <a:ext cx="2074" cy="0"/>
                </a:xfrm>
                <a:prstGeom prst="line">
                  <a:avLst/>
                </a:prstGeom>
                <a:ln w="11430">
                  <a:solidFill>
                    <a:srgbClr val="7AC14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椭圆 27"/>
                <p:cNvSpPr/>
                <p:nvPr/>
              </p:nvSpPr>
              <p:spPr>
                <a:xfrm>
                  <a:off x="4651" y="3798"/>
                  <a:ext cx="268" cy="268"/>
                </a:xfrm>
                <a:prstGeom prst="ellipse">
                  <a:avLst/>
                </a:prstGeom>
                <a:solidFill>
                  <a:srgbClr val="7AC14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35">
                    <a:latin typeface="Myriad Pro" panose="020B0503030403020204" pitchFamily="34" charset="0"/>
                  </a:endParaRPr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 rot="10800000">
                <a:off x="13699" y="3777"/>
                <a:ext cx="2074" cy="268"/>
                <a:chOff x="4652" y="4061"/>
                <a:chExt cx="2074" cy="268"/>
              </a:xfrm>
            </p:grpSpPr>
            <p:cxnSp>
              <p:nvCxnSpPr>
                <p:cNvPr id="25" name="直接连接符 24"/>
                <p:cNvCxnSpPr/>
                <p:nvPr/>
              </p:nvCxnSpPr>
              <p:spPr>
                <a:xfrm flipH="1">
                  <a:off x="4652" y="4209"/>
                  <a:ext cx="2074" cy="0"/>
                </a:xfrm>
                <a:prstGeom prst="line">
                  <a:avLst/>
                </a:prstGeom>
                <a:ln w="11430">
                  <a:solidFill>
                    <a:srgbClr val="7AC14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椭圆 25"/>
                <p:cNvSpPr/>
                <p:nvPr/>
              </p:nvSpPr>
              <p:spPr>
                <a:xfrm>
                  <a:off x="4652" y="4061"/>
                  <a:ext cx="268" cy="268"/>
                </a:xfrm>
                <a:prstGeom prst="ellipse">
                  <a:avLst/>
                </a:prstGeom>
                <a:solidFill>
                  <a:srgbClr val="7AC14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35">
                    <a:latin typeface="Myriad Pro" panose="020B050303040302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102158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8F3C399-5F36-4232-A205-FD9CE6959F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08" r="5208"/>
          <a:stretch>
            <a:fillRect/>
          </a:stretch>
        </p:blipFill>
        <p:spPr>
          <a:xfrm>
            <a:off x="7461597" y="3295529"/>
            <a:ext cx="3357245" cy="3357245"/>
          </a:xfrm>
          <a:prstGeom prst="ellips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71BF8B4-F90C-480D-8CE0-2BEFDA8CC14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920" b="2920"/>
          <a:stretch>
            <a:fillRect/>
          </a:stretch>
        </p:blipFill>
        <p:spPr>
          <a:xfrm>
            <a:off x="1984317" y="3295529"/>
            <a:ext cx="3430270" cy="3430270"/>
          </a:xfrm>
          <a:prstGeom prst="ellips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7767F88-9F01-4235-A519-A4F631C1B6AD}"/>
              </a:ext>
            </a:extLst>
          </p:cNvPr>
          <p:cNvSpPr txBox="1"/>
          <p:nvPr/>
        </p:nvSpPr>
        <p:spPr>
          <a:xfrm>
            <a:off x="1386595" y="1836475"/>
            <a:ext cx="8481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It is easy to fix or uninstall the turnstile on the site with a base plate provided.</a:t>
            </a:r>
          </a:p>
          <a:p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For details, please refer to the Installation Guide.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C0233BC-DAFA-49C7-B589-EE2DB7F01817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3959051" y="3787186"/>
            <a:ext cx="3994203" cy="22796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3105012F-B54E-4194-B448-F190B955D439}"/>
              </a:ext>
            </a:extLst>
          </p:cNvPr>
          <p:cNvCxnSpPr>
            <a:cxnSpLocks/>
            <a:endCxn id="4" idx="4"/>
          </p:cNvCxnSpPr>
          <p:nvPr/>
        </p:nvCxnSpPr>
        <p:spPr>
          <a:xfrm>
            <a:off x="4079631" y="6448656"/>
            <a:ext cx="5060589" cy="2041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C86813B7-8B4D-40C3-BCE7-C4652E56EB8A}"/>
              </a:ext>
            </a:extLst>
          </p:cNvPr>
          <p:cNvSpPr txBox="1"/>
          <p:nvPr/>
        </p:nvSpPr>
        <p:spPr>
          <a:xfrm>
            <a:off x="9998871" y="6344997"/>
            <a:ext cx="180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Myriad Pro" panose="020B0503030403020204" pitchFamily="34" charset="0"/>
              </a:rPr>
              <a:t>Base plate of one side</a:t>
            </a:r>
            <a:endParaRPr lang="zh-CN" altLang="en-US" sz="1400" dirty="0">
              <a:latin typeface="Myriad Pro" panose="020B0503030403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772728" y="560996"/>
            <a:ext cx="6646545" cy="1076960"/>
            <a:chOff x="6082" y="1909"/>
            <a:chExt cx="10467" cy="1696"/>
          </a:xfrm>
        </p:grpSpPr>
        <p:sp>
          <p:nvSpPr>
            <p:cNvPr id="11" name="文本框 10"/>
            <p:cNvSpPr txBox="1"/>
            <p:nvPr/>
          </p:nvSpPr>
          <p:spPr>
            <a:xfrm>
              <a:off x="6479" y="1909"/>
              <a:ext cx="9737" cy="1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474B4F"/>
                  </a:solidFill>
                  <a:latin typeface="Myriad Pro" panose="020B0503030403020204" pitchFamily="34" charset="0"/>
                  <a:cs typeface="Myriad Pro Light" panose="020B0403030403020204" charset="0"/>
                  <a:sym typeface="+mn-ea"/>
                </a:rPr>
                <a:t>Installation</a:t>
              </a:r>
            </a:p>
            <a:p>
              <a:pPr algn="ctr"/>
              <a:r>
                <a:rPr lang="en-US" altLang="zh-CN" sz="3200" b="1" dirty="0">
                  <a:solidFill>
                    <a:srgbClr val="474B4F"/>
                  </a:solidFill>
                  <a:latin typeface="Myriad Pro" panose="020B0503030403020204" pitchFamily="34" charset="0"/>
                  <a:cs typeface="Myriad Pro Light" panose="020B0403030403020204" charset="0"/>
                  <a:sym typeface="+mn-ea"/>
                </a:rPr>
                <a:t>Base plate</a:t>
              </a: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6082" y="2845"/>
              <a:ext cx="10467" cy="301"/>
              <a:chOff x="5449" y="3744"/>
              <a:chExt cx="10467" cy="301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5449" y="3744"/>
                <a:ext cx="2074" cy="268"/>
                <a:chOff x="4444" y="3798"/>
                <a:chExt cx="2074" cy="268"/>
              </a:xfrm>
            </p:grpSpPr>
            <p:cxnSp>
              <p:nvCxnSpPr>
                <p:cNvPr id="18" name="直接连接符 17"/>
                <p:cNvCxnSpPr/>
                <p:nvPr/>
              </p:nvCxnSpPr>
              <p:spPr>
                <a:xfrm flipH="1">
                  <a:off x="4444" y="3946"/>
                  <a:ext cx="2074" cy="0"/>
                </a:xfrm>
                <a:prstGeom prst="line">
                  <a:avLst/>
                </a:prstGeom>
                <a:ln w="11430">
                  <a:solidFill>
                    <a:srgbClr val="7AC14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椭圆 19"/>
                <p:cNvSpPr/>
                <p:nvPr/>
              </p:nvSpPr>
              <p:spPr>
                <a:xfrm>
                  <a:off x="4444" y="3798"/>
                  <a:ext cx="268" cy="268"/>
                </a:xfrm>
                <a:prstGeom prst="ellipse">
                  <a:avLst/>
                </a:prstGeom>
                <a:solidFill>
                  <a:srgbClr val="7AC14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35">
                    <a:latin typeface="Myriad Pro" panose="020B0503030403020204" pitchFamily="34" charset="0"/>
                  </a:endParaRPr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 rot="10800000">
                <a:off x="13842" y="3777"/>
                <a:ext cx="2074" cy="268"/>
                <a:chOff x="4509" y="4061"/>
                <a:chExt cx="2074" cy="268"/>
              </a:xfrm>
            </p:grpSpPr>
            <p:cxnSp>
              <p:nvCxnSpPr>
                <p:cNvPr id="15" name="直接连接符 14"/>
                <p:cNvCxnSpPr/>
                <p:nvPr/>
              </p:nvCxnSpPr>
              <p:spPr>
                <a:xfrm flipH="1">
                  <a:off x="4509" y="4209"/>
                  <a:ext cx="2074" cy="0"/>
                </a:xfrm>
                <a:prstGeom prst="line">
                  <a:avLst/>
                </a:prstGeom>
                <a:ln w="11430">
                  <a:solidFill>
                    <a:srgbClr val="7AC14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椭圆 15"/>
                <p:cNvSpPr/>
                <p:nvPr/>
              </p:nvSpPr>
              <p:spPr>
                <a:xfrm>
                  <a:off x="4509" y="4061"/>
                  <a:ext cx="268" cy="268"/>
                </a:xfrm>
                <a:prstGeom prst="ellipse">
                  <a:avLst/>
                </a:prstGeom>
                <a:solidFill>
                  <a:srgbClr val="7AC14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35">
                    <a:latin typeface="Myriad Pro" panose="020B050303040302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7129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4">
            <a:extLst>
              <a:ext uri="{FF2B5EF4-FFF2-40B4-BE49-F238E27FC236}">
                <a16:creationId xmlns:a16="http://schemas.microsoft.com/office/drawing/2014/main" id="{675C2D68-8A8B-4044-A31A-3E2463EC2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563569"/>
              </p:ext>
            </p:extLst>
          </p:nvPr>
        </p:nvGraphicFramePr>
        <p:xfrm>
          <a:off x="924946" y="2424190"/>
          <a:ext cx="10382747" cy="31197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79720">
                  <a:extLst>
                    <a:ext uri="{9D8B030D-6E8A-4147-A177-3AD203B41FA5}">
                      <a16:colId xmlns:a16="http://schemas.microsoft.com/office/drawing/2014/main" val="2142626711"/>
                    </a:ext>
                  </a:extLst>
                </a:gridCol>
                <a:gridCol w="836579">
                  <a:extLst>
                    <a:ext uri="{9D8B030D-6E8A-4147-A177-3AD203B41FA5}">
                      <a16:colId xmlns:a16="http://schemas.microsoft.com/office/drawing/2014/main" val="3909021103"/>
                    </a:ext>
                  </a:extLst>
                </a:gridCol>
                <a:gridCol w="2130357">
                  <a:extLst>
                    <a:ext uri="{9D8B030D-6E8A-4147-A177-3AD203B41FA5}">
                      <a16:colId xmlns:a16="http://schemas.microsoft.com/office/drawing/2014/main" val="1462931369"/>
                    </a:ext>
                  </a:extLst>
                </a:gridCol>
                <a:gridCol w="1040860">
                  <a:extLst>
                    <a:ext uri="{9D8B030D-6E8A-4147-A177-3AD203B41FA5}">
                      <a16:colId xmlns:a16="http://schemas.microsoft.com/office/drawing/2014/main" val="783967427"/>
                    </a:ext>
                  </a:extLst>
                </a:gridCol>
                <a:gridCol w="1427698">
                  <a:extLst>
                    <a:ext uri="{9D8B030D-6E8A-4147-A177-3AD203B41FA5}">
                      <a16:colId xmlns:a16="http://schemas.microsoft.com/office/drawing/2014/main" val="3753558617"/>
                    </a:ext>
                  </a:extLst>
                </a:gridCol>
                <a:gridCol w="1573530">
                  <a:extLst>
                    <a:ext uri="{9D8B030D-6E8A-4147-A177-3AD203B41FA5}">
                      <a16:colId xmlns:a16="http://schemas.microsoft.com/office/drawing/2014/main" val="4053078557"/>
                    </a:ext>
                  </a:extLst>
                </a:gridCol>
                <a:gridCol w="1394003">
                  <a:extLst>
                    <a:ext uri="{9D8B030D-6E8A-4147-A177-3AD203B41FA5}">
                      <a16:colId xmlns:a16="http://schemas.microsoft.com/office/drawing/2014/main" val="1765647624"/>
                    </a:ext>
                  </a:extLst>
                </a:gridCol>
              </a:tblGrid>
              <a:tr h="46078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Model Name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latin typeface="Myriad Pro" panose="020B0503030403020204" pitchFamily="34" charset="0"/>
                        </a:rPr>
                        <a:t>MCBF</a:t>
                      </a:r>
                      <a:endParaRPr lang="zh-CN" altLang="en-US" sz="160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latin typeface="Myriad Pro" panose="020B0503030403020204" pitchFamily="34" charset="0"/>
                        </a:rPr>
                        <a:t>Dimensions (mm)</a:t>
                      </a:r>
                      <a:endParaRPr lang="zh-CN" altLang="en-US" sz="160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latin typeface="Myriad Pro" panose="020B0503030403020204" pitchFamily="34" charset="0"/>
                        </a:rPr>
                        <a:t>Barrier</a:t>
                      </a:r>
                    </a:p>
                    <a:p>
                      <a:pPr algn="l"/>
                      <a:r>
                        <a:rPr lang="en-US" altLang="zh-CN" sz="1600" dirty="0">
                          <a:latin typeface="Myriad Pro" panose="020B0503030403020204" pitchFamily="34" charset="0"/>
                        </a:rPr>
                        <a:t>Material</a:t>
                      </a:r>
                      <a:endParaRPr lang="zh-CN" altLang="en-US" sz="160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latin typeface="Myriad Pro" panose="020B0503030403020204" pitchFamily="34" charset="0"/>
                        </a:rPr>
                        <a:t>Emergency </a:t>
                      </a:r>
                    </a:p>
                    <a:p>
                      <a:pPr algn="l"/>
                      <a:r>
                        <a:rPr lang="en-US" altLang="zh-CN" sz="1600" dirty="0">
                          <a:latin typeface="Myriad Pro" panose="020B0503030403020204" pitchFamily="34" charset="0"/>
                        </a:rPr>
                        <a:t>Mode</a:t>
                      </a:r>
                      <a:endParaRPr lang="zh-CN" altLang="en-US" sz="160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latin typeface="Myriad Pro" panose="020B0503030403020204" pitchFamily="34" charset="0"/>
                        </a:rPr>
                        <a:t>Working</a:t>
                      </a:r>
                    </a:p>
                    <a:p>
                      <a:pPr algn="l"/>
                      <a:r>
                        <a:rPr lang="en-US" altLang="zh-CN" sz="1600" dirty="0">
                          <a:latin typeface="Myriad Pro" panose="020B0503030403020204" pitchFamily="34" charset="0"/>
                        </a:rPr>
                        <a:t>Environment</a:t>
                      </a:r>
                      <a:endParaRPr lang="zh-CN" altLang="en-US" sz="160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latin typeface="Myriad Pro" panose="020B0503030403020204" pitchFamily="34" charset="0"/>
                        </a:rPr>
                        <a:t>IR Sensor (QTY)</a:t>
                      </a:r>
                      <a:endParaRPr lang="zh-CN" altLang="en-US" sz="160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344361"/>
                  </a:ext>
                </a:extLst>
              </a:tr>
              <a:tr h="4607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Myriad Pro" panose="020B0503030403020204" pitchFamily="34" charset="0"/>
                        </a:rPr>
                        <a:t>Mars-F1000 Series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latin typeface="Myriad Pro" panose="020B0503030403020204" pitchFamily="34" charset="0"/>
                        </a:rPr>
                        <a:t>3M</a:t>
                      </a:r>
                      <a:endParaRPr lang="zh-CN" altLang="en-US" sz="160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latin typeface="Myriad Pro" panose="020B0503030403020204" pitchFamily="34" charset="0"/>
                        </a:rPr>
                        <a:t>1360*180*1010</a:t>
                      </a:r>
                      <a:endParaRPr lang="zh-CN" altLang="en-US" sz="160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latin typeface="Myriad Pro" panose="020B0503030403020204" pitchFamily="34" charset="0"/>
                        </a:rPr>
                        <a:t>Acrylic</a:t>
                      </a:r>
                      <a:endParaRPr lang="zh-CN" altLang="en-US" sz="160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latin typeface="Myriad Pro" panose="020B0503030403020204" pitchFamily="34" charset="0"/>
                        </a:rPr>
                        <a:t>Y</a:t>
                      </a:r>
                      <a:endParaRPr lang="zh-CN" altLang="en-US" sz="160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latin typeface="Myriad Pro" panose="020B0503030403020204" pitchFamily="34" charset="0"/>
                        </a:rPr>
                        <a:t>Indoor</a:t>
                      </a:r>
                      <a:endParaRPr lang="zh-CN" altLang="en-US" sz="160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latin typeface="Myriad Pro" panose="020B0503030403020204" pitchFamily="34" charset="0"/>
                        </a:rPr>
                        <a:t>5 pairs</a:t>
                      </a:r>
                      <a:endParaRPr lang="zh-CN" altLang="en-US" sz="160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1607131"/>
                  </a:ext>
                </a:extLst>
              </a:tr>
              <a:tr h="4607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Myriad Pro" panose="020B0503030403020204" pitchFamily="34" charset="0"/>
                        </a:rPr>
                        <a:t>Mars-B1000 Series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Myriad Pro" panose="020B0503030403020204" pitchFamily="34" charset="0"/>
                        </a:rPr>
                        <a:t>5M</a:t>
                      </a:r>
                      <a:endParaRPr lang="zh-CN" altLang="en-US" sz="160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Myriad Pro" panose="020B0503030403020204" pitchFamily="34" charset="0"/>
                        </a:rPr>
                        <a:t>1360*180*1010</a:t>
                      </a:r>
                      <a:endParaRPr lang="zh-CN" altLang="en-US" sz="160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Myriad Pro" panose="020B0503030403020204" pitchFamily="34" charset="0"/>
                        </a:rPr>
                        <a:t>Acrylic</a:t>
                      </a:r>
                      <a:endParaRPr lang="zh-CN" altLang="en-US" sz="160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Myriad Pro" panose="020B0503030403020204" pitchFamily="34" charset="0"/>
                        </a:rPr>
                        <a:t>Y</a:t>
                      </a:r>
                      <a:endParaRPr lang="zh-CN" altLang="en-US" sz="160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Myriad Pro" panose="020B0503030403020204" pitchFamily="34" charset="0"/>
                        </a:rPr>
                        <a:t>Indoor</a:t>
                      </a:r>
                      <a:endParaRPr lang="zh-CN" altLang="en-US" sz="160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latin typeface="Myriad Pro" panose="020B0503030403020204" pitchFamily="34" charset="0"/>
                        </a:rPr>
                        <a:t>6 pairs</a:t>
                      </a:r>
                      <a:endParaRPr lang="zh-CN" altLang="en-US" sz="160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2763812"/>
                  </a:ext>
                </a:extLst>
              </a:tr>
              <a:tr h="4607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Myriad Pro" panose="020B0503030403020204" pitchFamily="34" charset="0"/>
                        </a:rPr>
                        <a:t>Mars-S1000 Series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Myriad Pro" panose="020B0503030403020204" pitchFamily="34" charset="0"/>
                        </a:rPr>
                        <a:t>5M</a:t>
                      </a:r>
                      <a:endParaRPr lang="zh-CN" altLang="en-US" sz="160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Myriad Pro" panose="020B0503030403020204" pitchFamily="34" charset="0"/>
                        </a:rPr>
                        <a:t>1355*120*1020</a:t>
                      </a:r>
                      <a:endParaRPr lang="zh-CN" altLang="en-US" sz="160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Myriad Pro" panose="020B0503030403020204" pitchFamily="34" charset="0"/>
                        </a:rPr>
                        <a:t>Acrylic</a:t>
                      </a:r>
                      <a:endParaRPr lang="zh-CN" altLang="en-US" sz="160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Myriad Pro" panose="020B0503030403020204" pitchFamily="34" charset="0"/>
                        </a:rPr>
                        <a:t>Y</a:t>
                      </a:r>
                      <a:endParaRPr lang="zh-CN" altLang="en-US" sz="160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Myriad Pro" panose="020B0503030403020204" pitchFamily="34" charset="0"/>
                        </a:rPr>
                        <a:t>Indoor</a:t>
                      </a:r>
                      <a:endParaRPr lang="zh-CN" altLang="en-US" sz="160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latin typeface="Myriad Pro" panose="020B0503030403020204" pitchFamily="34" charset="0"/>
                        </a:rPr>
                        <a:t>8 pairs</a:t>
                      </a:r>
                      <a:endParaRPr lang="zh-CN" altLang="en-US" sz="160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744495"/>
                  </a:ext>
                </a:extLst>
              </a:tr>
              <a:tr h="4607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Myriad Pro" panose="020B0503030403020204" pitchFamily="34" charset="0"/>
                        </a:rPr>
                        <a:t>Mars Pro-F1000 Series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latin typeface="Myriad Pro" panose="020B0503030403020204" pitchFamily="34" charset="0"/>
                        </a:rPr>
                        <a:t>10M</a:t>
                      </a:r>
                      <a:endParaRPr lang="zh-CN" altLang="en-US" sz="160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Myriad Pro" panose="020B0503030403020204" pitchFamily="34" charset="0"/>
                        </a:rPr>
                        <a:t>1360*180*1010</a:t>
                      </a:r>
                      <a:endParaRPr lang="zh-CN" altLang="en-US" sz="160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Myriad Pro" panose="020B0503030403020204" pitchFamily="34" charset="0"/>
                        </a:rPr>
                        <a:t>Acrylic</a:t>
                      </a:r>
                      <a:endParaRPr lang="zh-CN" altLang="en-US" sz="160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latin typeface="Myriad Pro" panose="020B0503030403020204" pitchFamily="34" charset="0"/>
                        </a:rPr>
                        <a:t>Y</a:t>
                      </a:r>
                      <a:endParaRPr lang="zh-CN" altLang="en-US" sz="160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Myriad Pro" panose="020B0503030403020204" pitchFamily="34" charset="0"/>
                        </a:rPr>
                        <a:t>Indoor</a:t>
                      </a:r>
                      <a:endParaRPr lang="zh-CN" altLang="en-US" sz="160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latin typeface="Myriad Pro" panose="020B0503030403020204" pitchFamily="34" charset="0"/>
                        </a:rPr>
                        <a:t>16 pairs</a:t>
                      </a:r>
                      <a:endParaRPr lang="zh-CN" altLang="en-US" sz="160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9824327"/>
                  </a:ext>
                </a:extLst>
              </a:tr>
              <a:tr h="4607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Myriad Pro" panose="020B0503030403020204" pitchFamily="34" charset="0"/>
                        </a:rPr>
                        <a:t>Mars Pro-S1000 Series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Myriad Pro" panose="020B0503030403020204" pitchFamily="34" charset="0"/>
                        </a:rPr>
                        <a:t>10M</a:t>
                      </a:r>
                      <a:endParaRPr lang="zh-CN" altLang="en-US" sz="160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Myriad Pro" panose="020B0503030403020204" pitchFamily="34" charset="0"/>
                        </a:rPr>
                        <a:t>1355*120*1020</a:t>
                      </a:r>
                      <a:endParaRPr lang="zh-CN" altLang="en-US" sz="160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Myriad Pro" panose="020B0503030403020204" pitchFamily="34" charset="0"/>
                        </a:rPr>
                        <a:t>Acrylic</a:t>
                      </a:r>
                      <a:endParaRPr lang="zh-CN" altLang="en-US" sz="160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Myriad Pro" panose="020B0503030403020204" pitchFamily="34" charset="0"/>
                        </a:rPr>
                        <a:t>Y</a:t>
                      </a:r>
                      <a:endParaRPr lang="zh-CN" altLang="en-US" sz="160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Myriad Pro" panose="020B0503030403020204" pitchFamily="34" charset="0"/>
                        </a:rPr>
                        <a:t>Indoor</a:t>
                      </a:r>
                      <a:endParaRPr lang="zh-CN" altLang="en-US" sz="160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latin typeface="Myriad Pro" panose="020B0503030403020204" pitchFamily="34" charset="0"/>
                        </a:rPr>
                        <a:t>20 pairs</a:t>
                      </a:r>
                      <a:endParaRPr lang="zh-CN" altLang="en-US" sz="160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1961223"/>
                  </a:ext>
                </a:extLst>
              </a:tr>
            </a:tbl>
          </a:graphicData>
        </a:graphic>
      </p:graphicFrame>
      <p:grpSp>
        <p:nvGrpSpPr>
          <p:cNvPr id="4" name="组合 3"/>
          <p:cNvGrpSpPr/>
          <p:nvPr/>
        </p:nvGrpSpPr>
        <p:grpSpPr>
          <a:xfrm>
            <a:off x="2772728" y="560996"/>
            <a:ext cx="6646545" cy="1076960"/>
            <a:chOff x="6082" y="1909"/>
            <a:chExt cx="10467" cy="1696"/>
          </a:xfrm>
        </p:grpSpPr>
        <p:sp>
          <p:nvSpPr>
            <p:cNvPr id="5" name="文本框 4"/>
            <p:cNvSpPr txBox="1"/>
            <p:nvPr/>
          </p:nvSpPr>
          <p:spPr>
            <a:xfrm>
              <a:off x="6479" y="1909"/>
              <a:ext cx="9737" cy="1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474B4F"/>
                  </a:solidFill>
                  <a:latin typeface="Myriad Pro" panose="020B0503030403020204" pitchFamily="34" charset="0"/>
                  <a:cs typeface="Myriad Pro Light" panose="020B0403030403020204" charset="0"/>
                  <a:sym typeface="+mn-ea"/>
                </a:rPr>
                <a:t>Installation</a:t>
              </a:r>
            </a:p>
            <a:p>
              <a:pPr algn="ctr"/>
              <a:r>
                <a:rPr lang="en-US" altLang="zh-CN" sz="3200" b="1" dirty="0">
                  <a:solidFill>
                    <a:srgbClr val="474B4F"/>
                  </a:solidFill>
                  <a:latin typeface="Myriad Pro" panose="020B0503030403020204" pitchFamily="34" charset="0"/>
                  <a:cs typeface="Myriad Pro Light" panose="020B0403030403020204" charset="0"/>
                  <a:sym typeface="+mn-ea"/>
                </a:rPr>
                <a:t>Key Specifications</a:t>
              </a: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6082" y="2845"/>
              <a:ext cx="10467" cy="301"/>
              <a:chOff x="5449" y="3744"/>
              <a:chExt cx="10467" cy="301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5449" y="3744"/>
                <a:ext cx="2074" cy="268"/>
                <a:chOff x="4444" y="3798"/>
                <a:chExt cx="2074" cy="268"/>
              </a:xfrm>
            </p:grpSpPr>
            <p:cxnSp>
              <p:nvCxnSpPr>
                <p:cNvPr id="11" name="直接连接符 10"/>
                <p:cNvCxnSpPr/>
                <p:nvPr/>
              </p:nvCxnSpPr>
              <p:spPr>
                <a:xfrm flipH="1">
                  <a:off x="4444" y="3946"/>
                  <a:ext cx="2074" cy="0"/>
                </a:xfrm>
                <a:prstGeom prst="line">
                  <a:avLst/>
                </a:prstGeom>
                <a:ln w="11430">
                  <a:solidFill>
                    <a:srgbClr val="7AC14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椭圆 11"/>
                <p:cNvSpPr/>
                <p:nvPr/>
              </p:nvSpPr>
              <p:spPr>
                <a:xfrm>
                  <a:off x="4444" y="3798"/>
                  <a:ext cx="268" cy="268"/>
                </a:xfrm>
                <a:prstGeom prst="ellipse">
                  <a:avLst/>
                </a:prstGeom>
                <a:solidFill>
                  <a:srgbClr val="7AC14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35">
                    <a:latin typeface="Myriad Pro" panose="020B0503030403020204" pitchFamily="34" charset="0"/>
                  </a:endParaRPr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rot="10800000">
                <a:off x="13842" y="3777"/>
                <a:ext cx="2074" cy="268"/>
                <a:chOff x="4509" y="4061"/>
                <a:chExt cx="2074" cy="268"/>
              </a:xfrm>
            </p:grpSpPr>
            <p:cxnSp>
              <p:nvCxnSpPr>
                <p:cNvPr id="9" name="直接连接符 8"/>
                <p:cNvCxnSpPr/>
                <p:nvPr/>
              </p:nvCxnSpPr>
              <p:spPr>
                <a:xfrm flipH="1">
                  <a:off x="4509" y="4209"/>
                  <a:ext cx="2074" cy="0"/>
                </a:xfrm>
                <a:prstGeom prst="line">
                  <a:avLst/>
                </a:prstGeom>
                <a:ln w="11430">
                  <a:solidFill>
                    <a:srgbClr val="7AC14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椭圆 9"/>
                <p:cNvSpPr/>
                <p:nvPr/>
              </p:nvSpPr>
              <p:spPr>
                <a:xfrm>
                  <a:off x="4509" y="4061"/>
                  <a:ext cx="268" cy="268"/>
                </a:xfrm>
                <a:prstGeom prst="ellipse">
                  <a:avLst/>
                </a:prstGeom>
                <a:solidFill>
                  <a:srgbClr val="7AC14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35">
                    <a:latin typeface="Myriad Pro" panose="020B050303040302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42272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箭头: 上弧形 14">
            <a:extLst>
              <a:ext uri="{FF2B5EF4-FFF2-40B4-BE49-F238E27FC236}">
                <a16:creationId xmlns:a16="http://schemas.microsoft.com/office/drawing/2014/main" id="{8326131F-1418-4855-BF71-058C03E80105}"/>
              </a:ext>
            </a:extLst>
          </p:cNvPr>
          <p:cNvSpPr/>
          <p:nvPr/>
        </p:nvSpPr>
        <p:spPr>
          <a:xfrm rot="17821754">
            <a:off x="7110672" y="1775238"/>
            <a:ext cx="1535036" cy="923330"/>
          </a:xfrm>
          <a:prstGeom prst="curved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Myriad Pro" panose="020B0503030403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9565771-0C1C-4DC9-B68D-3E5902D5E66F}"/>
              </a:ext>
            </a:extLst>
          </p:cNvPr>
          <p:cNvSpPr txBox="1"/>
          <p:nvPr/>
        </p:nvSpPr>
        <p:spPr>
          <a:xfrm>
            <a:off x="1224838" y="3604654"/>
            <a:ext cx="4911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Modularization: Prices are more competitive, and products could be shipped and delivered more quickly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7" name="箭头: 下 6">
            <a:extLst>
              <a:ext uri="{FF2B5EF4-FFF2-40B4-BE49-F238E27FC236}">
                <a16:creationId xmlns:a16="http://schemas.microsoft.com/office/drawing/2014/main" id="{A200AFDB-F35E-4A47-9E88-5017ED16B7F0}"/>
              </a:ext>
            </a:extLst>
          </p:cNvPr>
          <p:cNvSpPr/>
          <p:nvPr/>
        </p:nvSpPr>
        <p:spPr>
          <a:xfrm>
            <a:off x="1918491" y="2785057"/>
            <a:ext cx="342105" cy="69066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yriad Pro" panose="020B0503030403020204" pitchFamily="34" charset="0"/>
            </a:endParaRPr>
          </a:p>
        </p:txBody>
      </p:sp>
      <p:sp>
        <p:nvSpPr>
          <p:cNvPr id="8" name="箭头: 下 7">
            <a:extLst>
              <a:ext uri="{FF2B5EF4-FFF2-40B4-BE49-F238E27FC236}">
                <a16:creationId xmlns:a16="http://schemas.microsoft.com/office/drawing/2014/main" id="{DD99ABAF-F44E-4FBA-9773-0E9CA8FD7482}"/>
              </a:ext>
            </a:extLst>
          </p:cNvPr>
          <p:cNvSpPr/>
          <p:nvPr/>
        </p:nvSpPr>
        <p:spPr>
          <a:xfrm>
            <a:off x="1498094" y="2785057"/>
            <a:ext cx="342105" cy="512291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yriad Pro" panose="020B0503030403020204" pitchFamily="34" charset="0"/>
            </a:endParaRPr>
          </a:p>
        </p:txBody>
      </p:sp>
      <p:sp>
        <p:nvSpPr>
          <p:cNvPr id="9" name="箭头: 下 8">
            <a:extLst>
              <a:ext uri="{FF2B5EF4-FFF2-40B4-BE49-F238E27FC236}">
                <a16:creationId xmlns:a16="http://schemas.microsoft.com/office/drawing/2014/main" id="{3B4ED11D-CA79-4728-901E-6263B2D6DE38}"/>
              </a:ext>
            </a:extLst>
          </p:cNvPr>
          <p:cNvSpPr/>
          <p:nvPr/>
        </p:nvSpPr>
        <p:spPr>
          <a:xfrm>
            <a:off x="2314160" y="2785057"/>
            <a:ext cx="342105" cy="512291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yriad Pro" panose="020B0503030403020204" pitchFamily="34" charset="0"/>
            </a:endParaRPr>
          </a:p>
        </p:txBody>
      </p:sp>
      <p:sp>
        <p:nvSpPr>
          <p:cNvPr id="11" name="箭头: 下 10">
            <a:extLst>
              <a:ext uri="{FF2B5EF4-FFF2-40B4-BE49-F238E27FC236}">
                <a16:creationId xmlns:a16="http://schemas.microsoft.com/office/drawing/2014/main" id="{28BEE3DF-1C96-461F-9423-A9AE40476454}"/>
              </a:ext>
            </a:extLst>
          </p:cNvPr>
          <p:cNvSpPr/>
          <p:nvPr/>
        </p:nvSpPr>
        <p:spPr>
          <a:xfrm>
            <a:off x="4272105" y="2747349"/>
            <a:ext cx="342105" cy="69066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yriad Pro" panose="020B0503030403020204" pitchFamily="34" charset="0"/>
            </a:endParaRPr>
          </a:p>
        </p:txBody>
      </p:sp>
      <p:sp>
        <p:nvSpPr>
          <p:cNvPr id="12" name="箭头: 下 11">
            <a:extLst>
              <a:ext uri="{FF2B5EF4-FFF2-40B4-BE49-F238E27FC236}">
                <a16:creationId xmlns:a16="http://schemas.microsoft.com/office/drawing/2014/main" id="{E61B24A9-1502-417E-8085-2207B7EA6B93}"/>
              </a:ext>
            </a:extLst>
          </p:cNvPr>
          <p:cNvSpPr/>
          <p:nvPr/>
        </p:nvSpPr>
        <p:spPr>
          <a:xfrm>
            <a:off x="3851708" y="2747349"/>
            <a:ext cx="342105" cy="512291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yriad Pro" panose="020B0503030403020204" pitchFamily="34" charset="0"/>
            </a:endParaRPr>
          </a:p>
        </p:txBody>
      </p:sp>
      <p:sp>
        <p:nvSpPr>
          <p:cNvPr id="13" name="箭头: 下 12">
            <a:extLst>
              <a:ext uri="{FF2B5EF4-FFF2-40B4-BE49-F238E27FC236}">
                <a16:creationId xmlns:a16="http://schemas.microsoft.com/office/drawing/2014/main" id="{C91ACD4A-18F4-4070-B704-91A075AFB94A}"/>
              </a:ext>
            </a:extLst>
          </p:cNvPr>
          <p:cNvSpPr/>
          <p:nvPr/>
        </p:nvSpPr>
        <p:spPr>
          <a:xfrm>
            <a:off x="4667774" y="2747349"/>
            <a:ext cx="342105" cy="512291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yriad Pro" panose="020B0503030403020204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AA0A4BE-15CD-4409-82DF-4C33729A00E7}"/>
              </a:ext>
            </a:extLst>
          </p:cNvPr>
          <p:cNvSpPr/>
          <p:nvPr/>
        </p:nvSpPr>
        <p:spPr>
          <a:xfrm>
            <a:off x="6707799" y="1972611"/>
            <a:ext cx="323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yriad Pro" panose="020B0503030403020204" pitchFamily="34" charset="0"/>
              </a:rPr>
              <a:t>Flexibility</a:t>
            </a:r>
            <a:endParaRPr lang="zh-CN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Myriad Pro" panose="020B0503030403020204" pitchFamily="34" charset="0"/>
            </a:endParaRPr>
          </a:p>
        </p:txBody>
      </p:sp>
      <p:sp>
        <p:nvSpPr>
          <p:cNvPr id="16" name="箭头: 上弧形 15">
            <a:extLst>
              <a:ext uri="{FF2B5EF4-FFF2-40B4-BE49-F238E27FC236}">
                <a16:creationId xmlns:a16="http://schemas.microsoft.com/office/drawing/2014/main" id="{6078E174-74D9-4E40-A9D0-21F02245E7F3}"/>
              </a:ext>
            </a:extLst>
          </p:cNvPr>
          <p:cNvSpPr/>
          <p:nvPr/>
        </p:nvSpPr>
        <p:spPr>
          <a:xfrm rot="7057850">
            <a:off x="8071703" y="2333121"/>
            <a:ext cx="1535036" cy="923330"/>
          </a:xfrm>
          <a:prstGeom prst="curved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Myriad Pro" panose="020B0503030403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1D7DB04-F21F-4DEE-BABB-8C936310F9A9}"/>
              </a:ext>
            </a:extLst>
          </p:cNvPr>
          <p:cNvSpPr txBox="1"/>
          <p:nvPr/>
        </p:nvSpPr>
        <p:spPr>
          <a:xfrm>
            <a:off x="6808515" y="3604654"/>
            <a:ext cx="4911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Access reader panels r</a:t>
            </a:r>
            <a:r>
              <a:rPr lang="en-US" altLang="zh-HK" sz="1800" b="0" i="0" u="none" strike="noStrike" baseline="0" dirty="0">
                <a:latin typeface="MyriadPro-Light"/>
              </a:rPr>
              <a:t>educes middlemen’s or users’ inventory pressure and installation time &amp; expenses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463CF38-FCAC-4DF4-945A-DA3A2DEA301F}"/>
              </a:ext>
            </a:extLst>
          </p:cNvPr>
          <p:cNvSpPr/>
          <p:nvPr/>
        </p:nvSpPr>
        <p:spPr>
          <a:xfrm>
            <a:off x="905365" y="4672851"/>
            <a:ext cx="51239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yriad Pro" panose="020B0503030403020204" pitchFamily="34" charset="0"/>
              </a:rPr>
              <a:t>Easy installation</a:t>
            </a:r>
            <a:endParaRPr lang="zh-CN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Myriad Pro" panose="020B050303040302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DB1B9D8-D9E2-42FD-BAD2-D579F2507DFB}"/>
              </a:ext>
            </a:extLst>
          </p:cNvPr>
          <p:cNvSpPr txBox="1"/>
          <p:nvPr/>
        </p:nvSpPr>
        <p:spPr>
          <a:xfrm>
            <a:off x="1224839" y="5693598"/>
            <a:ext cx="4670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Only removing 4 pcs screw, you can access all the interior components.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74A6459-E4A6-4D46-AA09-E650567D4B08}"/>
              </a:ext>
            </a:extLst>
          </p:cNvPr>
          <p:cNvSpPr/>
          <p:nvPr/>
        </p:nvSpPr>
        <p:spPr>
          <a:xfrm>
            <a:off x="6619569" y="4643031"/>
            <a:ext cx="3309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yriad Pro" panose="020B0503030403020204" pitchFamily="34" charset="0"/>
              </a:rPr>
              <a:t>Reliability</a:t>
            </a:r>
            <a:endParaRPr lang="zh-CN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Myriad Pro" panose="020B0503030403020204" pitchFamily="34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9801506-734D-44D3-93AC-87C22ED568E7}"/>
              </a:ext>
            </a:extLst>
          </p:cNvPr>
          <p:cNvSpPr/>
          <p:nvPr/>
        </p:nvSpPr>
        <p:spPr>
          <a:xfrm>
            <a:off x="3090803" y="1965694"/>
            <a:ext cx="2772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yriad Pro" panose="020B0503030403020204" pitchFamily="34" charset="0"/>
              </a:rPr>
              <a:t>Delivery</a:t>
            </a:r>
            <a:endParaRPr lang="zh-CN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Myriad Pro" panose="020B0503030403020204" pitchFamily="34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B28AA00A-32C9-4BD7-9CBF-5C4AFD836666}"/>
              </a:ext>
            </a:extLst>
          </p:cNvPr>
          <p:cNvSpPr/>
          <p:nvPr/>
        </p:nvSpPr>
        <p:spPr>
          <a:xfrm>
            <a:off x="1160248" y="1972611"/>
            <a:ext cx="18966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yriad Pro" panose="020B0503030403020204" pitchFamily="34" charset="0"/>
              </a:rPr>
              <a:t>COST</a:t>
            </a:r>
            <a:endParaRPr lang="zh-CN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Myriad Pro" panose="020B050303040302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C1A09CF-ECFD-4836-B4C4-1E962AB64B20}"/>
              </a:ext>
            </a:extLst>
          </p:cNvPr>
          <p:cNvSpPr txBox="1"/>
          <p:nvPr/>
        </p:nvSpPr>
        <p:spPr>
          <a:xfrm>
            <a:off x="6740196" y="5639044"/>
            <a:ext cx="4979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MCBF of the standard version device is proven to be  over 2M, while what of the premium version is proven to be up to 10M. The Series supports 5-year warranty.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735021" y="177801"/>
            <a:ext cx="6646545" cy="1076960"/>
            <a:chOff x="6082" y="1909"/>
            <a:chExt cx="10467" cy="1696"/>
          </a:xfrm>
        </p:grpSpPr>
        <p:sp>
          <p:nvSpPr>
            <p:cNvPr id="25" name="文本框 24"/>
            <p:cNvSpPr txBox="1"/>
            <p:nvPr/>
          </p:nvSpPr>
          <p:spPr>
            <a:xfrm>
              <a:off x="6479" y="1909"/>
              <a:ext cx="9737" cy="1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474B4F"/>
                  </a:solidFill>
                  <a:latin typeface="Myriad Pro" panose="020B0503030403020204" pitchFamily="34" charset="0"/>
                  <a:cs typeface="Myriad Pro Light" panose="020B0403030403020204" charset="0"/>
                  <a:sym typeface="+mn-ea"/>
                </a:rPr>
                <a:t>Installation</a:t>
              </a:r>
            </a:p>
            <a:p>
              <a:pPr algn="ctr"/>
              <a:r>
                <a:rPr lang="en-US" altLang="zh-CN" sz="3200" b="1" dirty="0">
                  <a:solidFill>
                    <a:srgbClr val="474B4F"/>
                  </a:solidFill>
                  <a:latin typeface="Myriad Pro" panose="020B0503030403020204" pitchFamily="34" charset="0"/>
                  <a:cs typeface="Myriad Pro Light" panose="020B0403030403020204" charset="0"/>
                  <a:sym typeface="+mn-ea"/>
                </a:rPr>
                <a:t>Key Features</a:t>
              </a: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6082" y="2845"/>
              <a:ext cx="10467" cy="301"/>
              <a:chOff x="5449" y="3744"/>
              <a:chExt cx="10467" cy="301"/>
            </a:xfrm>
          </p:grpSpPr>
          <p:grpSp>
            <p:nvGrpSpPr>
              <p:cNvPr id="27" name="组合 26"/>
              <p:cNvGrpSpPr/>
              <p:nvPr/>
            </p:nvGrpSpPr>
            <p:grpSpPr>
              <a:xfrm>
                <a:off x="5449" y="3744"/>
                <a:ext cx="2074" cy="268"/>
                <a:chOff x="4444" y="3798"/>
                <a:chExt cx="2074" cy="268"/>
              </a:xfrm>
            </p:grpSpPr>
            <p:cxnSp>
              <p:nvCxnSpPr>
                <p:cNvPr id="31" name="直接连接符 30"/>
                <p:cNvCxnSpPr/>
                <p:nvPr/>
              </p:nvCxnSpPr>
              <p:spPr>
                <a:xfrm flipH="1">
                  <a:off x="4444" y="3946"/>
                  <a:ext cx="2074" cy="0"/>
                </a:xfrm>
                <a:prstGeom prst="line">
                  <a:avLst/>
                </a:prstGeom>
                <a:ln w="11430">
                  <a:solidFill>
                    <a:srgbClr val="7AC14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椭圆 31"/>
                <p:cNvSpPr/>
                <p:nvPr/>
              </p:nvSpPr>
              <p:spPr>
                <a:xfrm>
                  <a:off x="4444" y="3798"/>
                  <a:ext cx="268" cy="268"/>
                </a:xfrm>
                <a:prstGeom prst="ellipse">
                  <a:avLst/>
                </a:prstGeom>
                <a:solidFill>
                  <a:srgbClr val="7AC14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35">
                    <a:latin typeface="Myriad Pro" panose="020B0503030403020204" pitchFamily="34" charset="0"/>
                  </a:endParaRPr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 rot="10800000">
                <a:off x="13842" y="3777"/>
                <a:ext cx="2074" cy="268"/>
                <a:chOff x="4509" y="4061"/>
                <a:chExt cx="2074" cy="268"/>
              </a:xfrm>
            </p:grpSpPr>
            <p:cxnSp>
              <p:nvCxnSpPr>
                <p:cNvPr id="29" name="直接连接符 28"/>
                <p:cNvCxnSpPr/>
                <p:nvPr/>
              </p:nvCxnSpPr>
              <p:spPr>
                <a:xfrm flipH="1">
                  <a:off x="4509" y="4209"/>
                  <a:ext cx="2074" cy="0"/>
                </a:xfrm>
                <a:prstGeom prst="line">
                  <a:avLst/>
                </a:prstGeom>
                <a:ln w="11430">
                  <a:solidFill>
                    <a:srgbClr val="7AC14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椭圆 29"/>
                <p:cNvSpPr/>
                <p:nvPr/>
              </p:nvSpPr>
              <p:spPr>
                <a:xfrm>
                  <a:off x="4509" y="4061"/>
                  <a:ext cx="268" cy="268"/>
                </a:xfrm>
                <a:prstGeom prst="ellipse">
                  <a:avLst/>
                </a:prstGeom>
                <a:solidFill>
                  <a:srgbClr val="7AC14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35">
                    <a:latin typeface="Myriad Pro" panose="020B050303040302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64248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39302" y="1635742"/>
            <a:ext cx="11976100" cy="3884930"/>
            <a:chOff x="3813" y="5035"/>
            <a:chExt cx="18860" cy="6118"/>
          </a:xfrm>
        </p:grpSpPr>
        <p:sp>
          <p:nvSpPr>
            <p:cNvPr id="3" name="文本框 2"/>
            <p:cNvSpPr txBox="1"/>
            <p:nvPr/>
          </p:nvSpPr>
          <p:spPr>
            <a:xfrm>
              <a:off x="8572" y="6839"/>
              <a:ext cx="13688" cy="4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rgbClr val="474B4F"/>
                  </a:solidFill>
                  <a:latin typeface="Myriad Pro Light" panose="020B0403030403020204" charset="0"/>
                  <a:cs typeface="Myriad Pro Light" panose="020B0403030403020204" charset="0"/>
                  <a:sym typeface="+mn-ea"/>
                </a:rPr>
                <a:t>Market Positioning Analysis</a:t>
              </a:r>
              <a:endParaRPr lang="en-US" altLang="zh-CN" sz="3200" dirty="0">
                <a:solidFill>
                  <a:srgbClr val="474B4F"/>
                </a:solidFill>
                <a:latin typeface="Myriad Pro Light" panose="020B0403030403020204" charset="0"/>
                <a:cs typeface="Myriad Pro Light" panose="020B0403030403020204" charset="0"/>
                <a:sym typeface="+mn-ea"/>
              </a:endParaRPr>
            </a:p>
            <a:p>
              <a:pPr marL="554309" lvl="1" indent="-237561">
                <a:buFont typeface="Arial" panose="020B0604020202020204" pitchFamily="34" charset="0"/>
                <a:buChar char="•"/>
              </a:pPr>
              <a:r>
                <a:rPr lang="en-US" altLang="zh-CN" sz="3200" dirty="0">
                  <a:solidFill>
                    <a:srgbClr val="474B4F"/>
                  </a:solidFill>
                  <a:latin typeface="Myriad Pro Light" panose="020B0403030403020204" charset="0"/>
                </a:rPr>
                <a:t>Comparison with </a:t>
              </a:r>
              <a:r>
                <a:rPr lang="en-US" altLang="zh-CN" sz="3200" dirty="0" err="1">
                  <a:solidFill>
                    <a:srgbClr val="474B4F"/>
                  </a:solidFill>
                  <a:latin typeface="Myriad Pro Light" panose="020B0403030403020204" charset="0"/>
                </a:rPr>
                <a:t>ZKTeco’s</a:t>
              </a:r>
              <a:r>
                <a:rPr lang="en-US" altLang="zh-CN" sz="3200" dirty="0">
                  <a:solidFill>
                    <a:srgbClr val="474B4F"/>
                  </a:solidFill>
                  <a:latin typeface="Myriad Pro Light" panose="020B0403030403020204" charset="0"/>
                </a:rPr>
                <a:t> Similar Products</a:t>
              </a:r>
            </a:p>
            <a:p>
              <a:pPr marL="554309" lvl="1" indent="-237561">
                <a:buFont typeface="Arial" panose="020B0604020202020204" pitchFamily="34" charset="0"/>
                <a:buChar char="•"/>
              </a:pPr>
              <a:r>
                <a:rPr lang="en-US" altLang="zh-CN" sz="3200" dirty="0">
                  <a:solidFill>
                    <a:srgbClr val="474B4F"/>
                  </a:solidFill>
                  <a:latin typeface="Myriad Pro Light" panose="020B0403030403020204" charset="0"/>
                </a:rPr>
                <a:t>Comparison with Competitors’ Similar Products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endParaRPr lang="en-US" altLang="zh-CN" sz="3200" dirty="0">
                <a:solidFill>
                  <a:srgbClr val="474B4F"/>
                </a:solidFill>
                <a:latin typeface="Myriad Pro Light" panose="020B0403030403020204" charset="0"/>
                <a:cs typeface="Myriad Pro Light" panose="020B0403030403020204" charset="0"/>
                <a:sym typeface="+mn-ea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8846" y="6461"/>
              <a:ext cx="13827" cy="0"/>
              <a:chOff x="5617" y="3203"/>
              <a:chExt cx="8780" cy="0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5617" y="3203"/>
                <a:ext cx="8780" cy="0"/>
              </a:xfrm>
              <a:prstGeom prst="line">
                <a:avLst/>
              </a:prstGeom>
              <a:ln w="25400">
                <a:solidFill>
                  <a:srgbClr val="7AC14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5617" y="3203"/>
                <a:ext cx="1817" cy="0"/>
              </a:xfrm>
              <a:prstGeom prst="line">
                <a:avLst/>
              </a:prstGeom>
              <a:ln w="63500">
                <a:solidFill>
                  <a:srgbClr val="7AC14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组合 4"/>
            <p:cNvGrpSpPr/>
            <p:nvPr/>
          </p:nvGrpSpPr>
          <p:grpSpPr>
            <a:xfrm>
              <a:off x="3813" y="5035"/>
              <a:ext cx="4321" cy="4321"/>
              <a:chOff x="2320" y="2080"/>
              <a:chExt cx="2586" cy="2586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2320" y="2080"/>
                <a:ext cx="2586" cy="2586"/>
              </a:xfrm>
              <a:prstGeom prst="ellipse">
                <a:avLst/>
              </a:prstGeom>
              <a:solidFill>
                <a:srgbClr val="7AC1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35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2731" y="2720"/>
                <a:ext cx="1764" cy="1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540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1pPr>
              </a:lstStyle>
              <a:p>
                <a:r>
                  <a:rPr lang="en-US" altLang="zh-CN" sz="7560" dirty="0">
                    <a:solidFill>
                      <a:schemeClr val="bg1"/>
                    </a:solidFill>
                    <a:latin typeface="思源黑体 CN Bold" panose="020B0800000000000000" charset="-122"/>
                    <a:ea typeface="思源黑体 CN Bold" panose="020B0800000000000000" charset="-122"/>
                    <a:cs typeface="+mn-ea"/>
                    <a:sym typeface="+mn-lt"/>
                  </a:rPr>
                  <a:t>04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007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3837431" y="986605"/>
            <a:ext cx="4283281" cy="584624"/>
            <a:chOff x="6516" y="2507"/>
            <a:chExt cx="9737" cy="1329"/>
          </a:xfrm>
        </p:grpSpPr>
        <p:sp>
          <p:nvSpPr>
            <p:cNvPr id="32" name="文本框 31"/>
            <p:cNvSpPr txBox="1"/>
            <p:nvPr/>
          </p:nvSpPr>
          <p:spPr>
            <a:xfrm>
              <a:off x="6516" y="2507"/>
              <a:ext cx="9737" cy="1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474B4F"/>
                  </a:solidFill>
                  <a:latin typeface="Myriad Pro" panose="020B0503030403020204" pitchFamily="34" charset="0"/>
                  <a:cs typeface="Myriad Pro Light" panose="020B0403030403020204" charset="0"/>
                  <a:sym typeface="+mn-ea"/>
                </a:rPr>
                <a:t>CONTENT</a:t>
              </a: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7181" y="2993"/>
              <a:ext cx="8353" cy="268"/>
              <a:chOff x="6548" y="3892"/>
              <a:chExt cx="8353" cy="268"/>
            </a:xfrm>
          </p:grpSpPr>
          <p:grpSp>
            <p:nvGrpSpPr>
              <p:cNvPr id="34" name="组合 33"/>
              <p:cNvGrpSpPr/>
              <p:nvPr/>
            </p:nvGrpSpPr>
            <p:grpSpPr>
              <a:xfrm>
                <a:off x="6548" y="3892"/>
                <a:ext cx="2074" cy="268"/>
                <a:chOff x="5543" y="3946"/>
                <a:chExt cx="2074" cy="268"/>
              </a:xfrm>
            </p:grpSpPr>
            <p:cxnSp>
              <p:nvCxnSpPr>
                <p:cNvPr id="38" name="直接连接符 37"/>
                <p:cNvCxnSpPr/>
                <p:nvPr/>
              </p:nvCxnSpPr>
              <p:spPr>
                <a:xfrm flipH="1">
                  <a:off x="5543" y="4094"/>
                  <a:ext cx="2074" cy="0"/>
                </a:xfrm>
                <a:prstGeom prst="line">
                  <a:avLst/>
                </a:prstGeom>
                <a:ln w="11430">
                  <a:solidFill>
                    <a:srgbClr val="7AC14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椭圆 38"/>
                <p:cNvSpPr/>
                <p:nvPr/>
              </p:nvSpPr>
              <p:spPr>
                <a:xfrm>
                  <a:off x="5543" y="3946"/>
                  <a:ext cx="268" cy="268"/>
                </a:xfrm>
                <a:prstGeom prst="ellipse">
                  <a:avLst/>
                </a:prstGeom>
                <a:solidFill>
                  <a:srgbClr val="7AC14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4">
                    <a:latin typeface="Myriad Pro" panose="020B0503030403020204" pitchFamily="34" charset="0"/>
                  </a:endParaRPr>
                </a:p>
              </p:txBody>
            </p:sp>
          </p:grpSp>
          <p:grpSp>
            <p:nvGrpSpPr>
              <p:cNvPr id="35" name="组合 34"/>
              <p:cNvGrpSpPr/>
              <p:nvPr/>
            </p:nvGrpSpPr>
            <p:grpSpPr>
              <a:xfrm rot="10800000">
                <a:off x="12827" y="3892"/>
                <a:ext cx="2074" cy="268"/>
                <a:chOff x="5524" y="3946"/>
                <a:chExt cx="2074" cy="268"/>
              </a:xfrm>
            </p:grpSpPr>
            <p:cxnSp>
              <p:nvCxnSpPr>
                <p:cNvPr id="36" name="直接连接符 35"/>
                <p:cNvCxnSpPr/>
                <p:nvPr/>
              </p:nvCxnSpPr>
              <p:spPr>
                <a:xfrm flipH="1">
                  <a:off x="5524" y="4094"/>
                  <a:ext cx="2074" cy="0"/>
                </a:xfrm>
                <a:prstGeom prst="line">
                  <a:avLst/>
                </a:prstGeom>
                <a:ln w="11430">
                  <a:solidFill>
                    <a:srgbClr val="7AC14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椭圆 36"/>
                <p:cNvSpPr/>
                <p:nvPr/>
              </p:nvSpPr>
              <p:spPr>
                <a:xfrm>
                  <a:off x="5524" y="3946"/>
                  <a:ext cx="268" cy="268"/>
                </a:xfrm>
                <a:prstGeom prst="ellipse">
                  <a:avLst/>
                </a:prstGeom>
                <a:solidFill>
                  <a:srgbClr val="7AC14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4">
                    <a:latin typeface="Myriad Pro" panose="020B0503030403020204" pitchFamily="34" charset="0"/>
                  </a:endParaRPr>
                </a:p>
              </p:txBody>
            </p:sp>
          </p:grpSp>
        </p:grpSp>
      </p:grpSp>
      <p:grpSp>
        <p:nvGrpSpPr>
          <p:cNvPr id="60" name="组合 59"/>
          <p:cNvGrpSpPr/>
          <p:nvPr/>
        </p:nvGrpSpPr>
        <p:grpSpPr>
          <a:xfrm>
            <a:off x="953113" y="1968991"/>
            <a:ext cx="10229789" cy="1513674"/>
            <a:chOff x="1542512" y="2196098"/>
            <a:chExt cx="17378458" cy="2185015"/>
          </a:xfrm>
        </p:grpSpPr>
        <p:cxnSp>
          <p:nvCxnSpPr>
            <p:cNvPr id="50" name="直接连接符 49"/>
            <p:cNvCxnSpPr>
              <a:cxnSpLocks/>
            </p:cNvCxnSpPr>
            <p:nvPr/>
          </p:nvCxnSpPr>
          <p:spPr>
            <a:xfrm>
              <a:off x="10983752" y="3807599"/>
              <a:ext cx="793721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55" name="矩形 54"/>
            <p:cNvSpPr/>
            <p:nvPr/>
          </p:nvSpPr>
          <p:spPr>
            <a:xfrm>
              <a:off x="1998459" y="2196098"/>
              <a:ext cx="7752870" cy="6664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solidFill>
                    <a:srgbClr val="7AC143"/>
                  </a:solidFill>
                  <a:latin typeface="Myriad Pro" panose="020B0503030403020204" pitchFamily="34" charset="0"/>
                </a:rPr>
                <a:t>1. Introduction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1542512" y="2826130"/>
              <a:ext cx="7752870" cy="15549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54309" lvl="1" indent="-237561">
                <a:buFont typeface="Arial" panose="020B0604020202020204" pitchFamily="34" charset="0"/>
                <a:buChar char="•"/>
              </a:pP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yriad Pro" panose="020B0503030403020204" pitchFamily="34" charset="0"/>
                </a:rPr>
                <a:t>Mars Series:</a:t>
              </a:r>
            </a:p>
            <a:p>
              <a:pPr marL="1011509" lvl="2" indent="-237561">
                <a:buFont typeface="Arial" panose="020B0604020202020204" pitchFamily="34" charset="0"/>
                <a:buChar char="•"/>
              </a:pP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yriad Pro" panose="020B0503030403020204" pitchFamily="34" charset="0"/>
                </a:rPr>
                <a:t>B1000 Series, F1000 Series, S1000 Series</a:t>
              </a:r>
            </a:p>
            <a:p>
              <a:pPr marL="554309" lvl="1" indent="-237561">
                <a:buFont typeface="Arial" panose="020B0604020202020204" pitchFamily="34" charset="0"/>
                <a:buChar char="•"/>
              </a:pP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yriad Pro" panose="020B0503030403020204" pitchFamily="34" charset="0"/>
                </a:rPr>
                <a:t>Mars Pro Series:</a:t>
              </a:r>
            </a:p>
            <a:p>
              <a:pPr marL="1011509" lvl="2" indent="-237561">
                <a:buFont typeface="Arial" panose="020B0604020202020204" pitchFamily="34" charset="0"/>
                <a:buChar char="•"/>
              </a:pP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yriad Pro" panose="020B0503030403020204" pitchFamily="34" charset="0"/>
                </a:rPr>
                <a:t>F1000 Series, S1000 Series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953113" y="3725795"/>
            <a:ext cx="4606441" cy="1759895"/>
            <a:chOff x="1542512" y="2196098"/>
            <a:chExt cx="7825464" cy="2540440"/>
          </a:xfrm>
        </p:grpSpPr>
        <p:sp>
          <p:nvSpPr>
            <p:cNvPr id="64" name="矩形 63"/>
            <p:cNvSpPr/>
            <p:nvPr/>
          </p:nvSpPr>
          <p:spPr>
            <a:xfrm>
              <a:off x="1542512" y="2826130"/>
              <a:ext cx="7620282" cy="19104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54309" lvl="1" indent="-237561">
                <a:buFont typeface="Arial" panose="020B0604020202020204" pitchFamily="34" charset="0"/>
                <a:buChar char="•"/>
              </a:pP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yriad Pro" panose="020B0503030403020204" pitchFamily="34" charset="0"/>
                </a:rPr>
                <a:t>Sandwich Structure</a:t>
              </a:r>
            </a:p>
            <a:p>
              <a:pPr marL="554309" lvl="1" indent="-237561">
                <a:buFont typeface="Arial" panose="020B0604020202020204" pitchFamily="34" charset="0"/>
                <a:buChar char="•"/>
              </a:pP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yriad Pro" panose="020B0503030403020204" pitchFamily="34" charset="0"/>
                </a:rPr>
                <a:t>Authentication Panel</a:t>
              </a:r>
            </a:p>
            <a:p>
              <a:pPr marL="554309" lvl="1" indent="-237561">
                <a:buFont typeface="Arial" panose="020B0604020202020204" pitchFamily="34" charset="0"/>
                <a:buChar char="•"/>
              </a:pP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yriad Pro" panose="020B0503030403020204" pitchFamily="34" charset="0"/>
                </a:rPr>
                <a:t>Reserved a Place for Facial Recognition, Temperature and Mask Detection Terminals</a:t>
              </a:r>
            </a:p>
            <a:p>
              <a:pPr marL="554309" lvl="1" indent="-237561">
                <a:buFont typeface="Arial" panose="020B0604020202020204" pitchFamily="34" charset="0"/>
                <a:buChar char="•"/>
              </a:pP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yriad Pro" panose="020B0503030403020204" pitchFamily="34" charset="0"/>
                </a:rPr>
                <a:t>Infrared Sensor Extension</a:t>
              </a:r>
            </a:p>
          </p:txBody>
        </p:sp>
        <p:sp>
          <p:nvSpPr>
            <p:cNvPr id="63" name="矩形 62"/>
            <p:cNvSpPr/>
            <p:nvPr/>
          </p:nvSpPr>
          <p:spPr>
            <a:xfrm>
              <a:off x="1998461" y="2196098"/>
              <a:ext cx="7369515" cy="6664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solidFill>
                    <a:srgbClr val="7AC143"/>
                  </a:solidFill>
                  <a:latin typeface="Myriad Pro" panose="020B0503030403020204" pitchFamily="34" charset="0"/>
                </a:rPr>
                <a:t>2. Modularized </a:t>
              </a:r>
              <a:r>
                <a:rPr lang="en-US" altLang="zh-CN" sz="2400" b="1" dirty="0">
                  <a:solidFill>
                    <a:srgbClr val="7AC143"/>
                  </a:solidFill>
                  <a:latin typeface="Myriad Pro" panose="020B0503030403020204" pitchFamily="34" charset="0"/>
                  <a:sym typeface="+mn-ea"/>
                </a:rPr>
                <a:t>Design</a:t>
              </a:r>
              <a:endParaRPr lang="en-US" altLang="zh-CN" sz="2400" b="1" dirty="0">
                <a:solidFill>
                  <a:srgbClr val="7AC143"/>
                </a:solidFill>
                <a:latin typeface="Myriad Pro" panose="020B0503030403020204" pitchFamily="34" charset="0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6211493" y="1954808"/>
            <a:ext cx="4606440" cy="1021231"/>
            <a:chOff x="1542514" y="2196098"/>
            <a:chExt cx="7825462" cy="1474165"/>
          </a:xfrm>
        </p:grpSpPr>
        <p:sp>
          <p:nvSpPr>
            <p:cNvPr id="67" name="矩形 66"/>
            <p:cNvSpPr/>
            <p:nvPr/>
          </p:nvSpPr>
          <p:spPr>
            <a:xfrm>
              <a:off x="1998461" y="2196098"/>
              <a:ext cx="7369515" cy="6664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solidFill>
                    <a:srgbClr val="7AC143"/>
                  </a:solidFill>
                  <a:latin typeface="Myriad Pro" panose="020B0503030403020204" pitchFamily="34" charset="0"/>
                </a:rPr>
                <a:t>3. Installation</a:t>
              </a:r>
            </a:p>
          </p:txBody>
        </p:sp>
        <p:sp>
          <p:nvSpPr>
            <p:cNvPr id="68" name="矩形 67"/>
            <p:cNvSpPr/>
            <p:nvPr/>
          </p:nvSpPr>
          <p:spPr>
            <a:xfrm>
              <a:off x="1542514" y="2826130"/>
              <a:ext cx="7197725" cy="84413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554309" lvl="1" indent="-237561">
                <a:buFont typeface="Arial" panose="020B0604020202020204" pitchFamily="34" charset="0"/>
                <a:buChar char="•"/>
              </a:pP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yriad Pro" panose="020B0503030403020204" pitchFamily="34" charset="0"/>
                </a:rPr>
                <a:t>Lane Width</a:t>
              </a:r>
            </a:p>
            <a:p>
              <a:pPr marL="554309" lvl="1" indent="-237561">
                <a:buFont typeface="Arial" panose="020B0604020202020204" pitchFamily="34" charset="0"/>
                <a:buChar char="•"/>
              </a:pP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yriad Pro" panose="020B0503030403020204" pitchFamily="34" charset="0"/>
                </a:rPr>
                <a:t>Base Plate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6205448" y="3169140"/>
            <a:ext cx="5238691" cy="1116367"/>
            <a:chOff x="1542514" y="2196102"/>
            <a:chExt cx="7825462" cy="1611500"/>
          </a:xfrm>
        </p:grpSpPr>
        <p:cxnSp>
          <p:nvCxnSpPr>
            <p:cNvPr id="70" name="直接连接符 69"/>
            <p:cNvCxnSpPr/>
            <p:nvPr/>
          </p:nvCxnSpPr>
          <p:spPr>
            <a:xfrm>
              <a:off x="1998460" y="3807602"/>
              <a:ext cx="697928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71" name="矩形 70"/>
            <p:cNvSpPr/>
            <p:nvPr/>
          </p:nvSpPr>
          <p:spPr>
            <a:xfrm>
              <a:off x="1998463" y="2196102"/>
              <a:ext cx="7369513" cy="6664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solidFill>
                    <a:srgbClr val="7AC143"/>
                  </a:solidFill>
                  <a:latin typeface="Myriad Pro" panose="020B0503030403020204" pitchFamily="34" charset="0"/>
                </a:rPr>
                <a:t>4. Market Positioning Analysis</a:t>
              </a:r>
            </a:p>
          </p:txBody>
        </p:sp>
        <p:sp>
          <p:nvSpPr>
            <p:cNvPr id="72" name="矩形 71"/>
            <p:cNvSpPr/>
            <p:nvPr/>
          </p:nvSpPr>
          <p:spPr>
            <a:xfrm>
              <a:off x="1542514" y="2826131"/>
              <a:ext cx="7197726" cy="84413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554309" lvl="1" indent="-237561">
                <a:buFont typeface="Arial" panose="020B0604020202020204" pitchFamily="34" charset="0"/>
                <a:buChar char="•"/>
              </a:pP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yriad Pro" panose="020B0503030403020204" pitchFamily="34" charset="0"/>
                </a:rPr>
                <a:t>Comparison with </a:t>
              </a:r>
              <a:r>
                <a:rPr lang="en-US" altLang="zh-CN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Myriad Pro" panose="020B0503030403020204" pitchFamily="34" charset="0"/>
                </a:rPr>
                <a:t>ZKTeco’s</a:t>
              </a: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yriad Pro" panose="020B0503030403020204" pitchFamily="34" charset="0"/>
                </a:rPr>
                <a:t> Similar Products</a:t>
              </a:r>
            </a:p>
            <a:p>
              <a:pPr marL="554309" lvl="1" indent="-237561">
                <a:buFont typeface="Arial" panose="020B0604020202020204" pitchFamily="34" charset="0"/>
                <a:buChar char="•"/>
              </a:pP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yriad Pro" panose="020B0503030403020204" pitchFamily="34" charset="0"/>
                </a:rPr>
                <a:t>Comparison with Competitors’ Similar Products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205448" y="4359375"/>
            <a:ext cx="5238690" cy="1298230"/>
            <a:chOff x="1542514" y="2196098"/>
            <a:chExt cx="7825462" cy="1874021"/>
          </a:xfrm>
        </p:grpSpPr>
        <p:sp>
          <p:nvSpPr>
            <p:cNvPr id="75" name="矩形 74"/>
            <p:cNvSpPr/>
            <p:nvPr/>
          </p:nvSpPr>
          <p:spPr>
            <a:xfrm>
              <a:off x="1998462" y="2196098"/>
              <a:ext cx="7369514" cy="6664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solidFill>
                    <a:srgbClr val="7AC143"/>
                  </a:solidFill>
                  <a:latin typeface="Myriad Pro" panose="020B0503030403020204" pitchFamily="34" charset="0"/>
                </a:rPr>
                <a:t>5. Applications</a:t>
              </a:r>
            </a:p>
          </p:txBody>
        </p:sp>
        <p:sp>
          <p:nvSpPr>
            <p:cNvPr id="76" name="矩形 75"/>
            <p:cNvSpPr/>
            <p:nvPr/>
          </p:nvSpPr>
          <p:spPr>
            <a:xfrm>
              <a:off x="1542514" y="2826131"/>
              <a:ext cx="7197725" cy="124398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554309" lvl="1" indent="-237561">
                <a:buFont typeface="Arial" panose="020B0604020202020204" pitchFamily="34" charset="0"/>
                <a:buChar char="•"/>
              </a:pP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yriad Pro" panose="020B0503030403020204" pitchFamily="34" charset="0"/>
                </a:rPr>
                <a:t>Sports Halls</a:t>
              </a:r>
            </a:p>
            <a:p>
              <a:pPr marL="554309" lvl="1" indent="-237561">
                <a:buFont typeface="Arial" panose="020B0604020202020204" pitchFamily="34" charset="0"/>
                <a:buChar char="•"/>
              </a:pP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yriad Pro" panose="020B0503030403020204" pitchFamily="34" charset="0"/>
                </a:rPr>
                <a:t>Elevator Lobbies</a:t>
              </a:r>
            </a:p>
            <a:p>
              <a:pPr marL="554309" lvl="1" indent="-237561">
                <a:buFont typeface="Arial" panose="020B0604020202020204" pitchFamily="34" charset="0"/>
                <a:buChar char="•"/>
              </a:pP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yriad Pro" panose="020B0503030403020204" pitchFamily="34" charset="0"/>
                </a:rPr>
                <a:t>Offices</a:t>
              </a:r>
            </a:p>
          </p:txBody>
        </p:sp>
      </p:grpSp>
      <p:cxnSp>
        <p:nvCxnSpPr>
          <p:cNvPr id="40" name="直接连接符 61">
            <a:extLst>
              <a:ext uri="{FF2B5EF4-FFF2-40B4-BE49-F238E27FC236}">
                <a16:creationId xmlns:a16="http://schemas.microsoft.com/office/drawing/2014/main" id="{AD0D3CFF-F558-4FC4-8C03-45CAC5C2D33A}"/>
              </a:ext>
            </a:extLst>
          </p:cNvPr>
          <p:cNvCxnSpPr/>
          <p:nvPr/>
        </p:nvCxnSpPr>
        <p:spPr>
          <a:xfrm>
            <a:off x="1203421" y="3642164"/>
            <a:ext cx="431340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773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表格 4">
            <a:extLst>
              <a:ext uri="{FF2B5EF4-FFF2-40B4-BE49-F238E27FC236}">
                <a16:creationId xmlns:a16="http://schemas.microsoft.com/office/drawing/2014/main" id="{5EE92F90-3950-4EAE-A136-6847340577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758195"/>
              </p:ext>
            </p:extLst>
          </p:nvPr>
        </p:nvGraphicFramePr>
        <p:xfrm>
          <a:off x="0" y="933252"/>
          <a:ext cx="12192000" cy="592474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18870">
                  <a:extLst>
                    <a:ext uri="{9D8B030D-6E8A-4147-A177-3AD203B41FA5}">
                      <a16:colId xmlns:a16="http://schemas.microsoft.com/office/drawing/2014/main" val="2142626711"/>
                    </a:ext>
                  </a:extLst>
                </a:gridCol>
                <a:gridCol w="3612445">
                  <a:extLst>
                    <a:ext uri="{9D8B030D-6E8A-4147-A177-3AD203B41FA5}">
                      <a16:colId xmlns:a16="http://schemas.microsoft.com/office/drawing/2014/main" val="3909021103"/>
                    </a:ext>
                  </a:extLst>
                </a:gridCol>
                <a:gridCol w="4760685">
                  <a:extLst>
                    <a:ext uri="{9D8B030D-6E8A-4147-A177-3AD203B41FA5}">
                      <a16:colId xmlns:a16="http://schemas.microsoft.com/office/drawing/2014/main" val="1462931369"/>
                    </a:ext>
                  </a:extLst>
                </a:gridCol>
              </a:tblGrid>
              <a:tr h="44769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Model Name (new ver.)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>
                          <a:latin typeface="Myriad Pro" panose="020B0503030403020204" pitchFamily="34" charset="0"/>
                        </a:rPr>
                        <a:t>Model name (old ver.)</a:t>
                      </a:r>
                      <a:endParaRPr lang="zh-CN" altLang="en-US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>
                          <a:latin typeface="Myriad Pro" panose="020B0503030403020204" pitchFamily="34" charset="0"/>
                        </a:rPr>
                        <a:t>Comparison Results</a:t>
                      </a:r>
                      <a:endParaRPr lang="zh-CN" altLang="en-US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44361"/>
                  </a:ext>
                </a:extLst>
              </a:tr>
              <a:tr h="11064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Mars-F1000 Series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Brushless motor driver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Full modularization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More competitive pricing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FBL6000 Pro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DC Brush motor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Partial </a:t>
                      </a:r>
                      <a:r>
                        <a:rPr lang="en-US" alt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modularization</a:t>
                      </a:r>
                      <a:endParaRPr lang="en-US" altLang="zh-CN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Higher costs</a:t>
                      </a:r>
                      <a:endParaRPr lang="zh-CN" altLang="en-US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rgbClr val="FF0000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Mars-F1000 Series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rgbClr val="FF0000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Using brushless motor which has longer life cycle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rgbClr val="FF0000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Full modularization design is easy for maintenance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rgbClr val="FF0000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More competitive pricing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607131"/>
                  </a:ext>
                </a:extLst>
              </a:tr>
              <a:tr h="9943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Mars-B1000 Series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Brushless motor driver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Full modularization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More competitive pricing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SBTL5000/6000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DC Brush motor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Partial </a:t>
                      </a:r>
                      <a:r>
                        <a:rPr lang="en-US" alt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modularization</a:t>
                      </a:r>
                      <a:endParaRPr lang="en-US" altLang="zh-CN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Higher costs</a:t>
                      </a:r>
                      <a:endParaRPr lang="zh-CN" altLang="en-US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rgbClr val="FF0000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Mars-B1000 Series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rgbClr val="FF0000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Using brushless motor which has longer life cycle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rgbClr val="FF0000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Full modularization design is easy for maintenance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rgbClr val="FF0000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More competitive pricing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763812"/>
                  </a:ext>
                </a:extLst>
              </a:tr>
              <a:tr h="11770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Mars-S1000 Series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Brushless motor driver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Full modularization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SUS304 material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8 pairs of IR sensors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SBTL7000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Brushless motor driver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Full modularization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SPCC with powder coating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6 pairs of IR sensors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rgbClr val="FF0000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Mars-S1000 Series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rgbClr val="FF0000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SUS304 material is more durable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rgbClr val="FF0000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2 more pairs of IR sensors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744495"/>
                  </a:ext>
                </a:extLst>
              </a:tr>
              <a:tr h="9602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Mars Pro-F1000 Series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Brushless motor driver, 10M MCBF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Full modularization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More competitive pricing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FBL5000 Pro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DC Brush motor driver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Full modularization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More competitive pricing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rgbClr val="FF0000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Mars Pro-S1000 Series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rgbClr val="FF0000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10M of MCBF,</a:t>
                      </a:r>
                      <a:r>
                        <a:rPr lang="zh-CN" altLang="en-US" sz="1400" kern="1200" dirty="0">
                          <a:solidFill>
                            <a:srgbClr val="FF0000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400" kern="1200" dirty="0">
                          <a:solidFill>
                            <a:srgbClr val="FF0000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5-year warranty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rgbClr val="FF0000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Full modularization design is easy for maintenance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rgbClr val="FF0000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Powder coating with white color </a:t>
                      </a:r>
                      <a:endParaRPr lang="zh-CN" altLang="en-US" sz="1400" kern="1200" dirty="0">
                        <a:solidFill>
                          <a:srgbClr val="FF0000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824327"/>
                  </a:ext>
                </a:extLst>
              </a:tr>
              <a:tr h="12389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Mars Pro-S1000 Series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Servo motor driver, 5 years of warranty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Full modularization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SPCC material with powder coating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SBTL8000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Servo motor driver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Partial </a:t>
                      </a:r>
                      <a:r>
                        <a:rPr lang="en-US" alt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modularization</a:t>
                      </a:r>
                      <a:endParaRPr lang="en-US" altLang="zh-CN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SUS304 cabinet 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rgbClr val="FF0000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Mars Pro-S1000 Series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rgbClr val="FF0000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10M of MCBF,</a:t>
                      </a:r>
                      <a:r>
                        <a:rPr lang="zh-CN" altLang="en-US" sz="1400" kern="1200" dirty="0">
                          <a:solidFill>
                            <a:srgbClr val="FF0000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400" kern="1200" dirty="0">
                          <a:solidFill>
                            <a:srgbClr val="FF0000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5-year warranty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rgbClr val="FF0000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Full modularization design is easy for maintenance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rgbClr val="FF0000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Powder coating with white color </a:t>
                      </a:r>
                      <a:endParaRPr lang="zh-CN" altLang="en-US" sz="1400" kern="1200" dirty="0">
                        <a:solidFill>
                          <a:srgbClr val="FF0000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961223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8851" y="293744"/>
            <a:ext cx="2914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Myriad Pro" panose="020B0503030403020204" pitchFamily="34" charset="0"/>
                <a:cs typeface="Myriad Pro Light" panose="020B0403030403020204" charset="0"/>
                <a:sym typeface="+mn-ea"/>
              </a:rPr>
              <a:t>Comparison within ZKTeco</a:t>
            </a:r>
          </a:p>
        </p:txBody>
      </p:sp>
    </p:spTree>
    <p:extLst>
      <p:ext uri="{BB962C8B-B14F-4D97-AF65-F5344CB8AC3E}">
        <p14:creationId xmlns:p14="http://schemas.microsoft.com/office/powerpoint/2010/main" val="3495666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图表 11">
            <a:extLst>
              <a:ext uri="{FF2B5EF4-FFF2-40B4-BE49-F238E27FC236}">
                <a16:creationId xmlns:a16="http://schemas.microsoft.com/office/drawing/2014/main" id="{FB83B21B-D3F7-4DC4-A454-54B9CC2D0A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1846320"/>
              </p:ext>
            </p:extLst>
          </p:nvPr>
        </p:nvGraphicFramePr>
        <p:xfrm>
          <a:off x="1797626" y="1331384"/>
          <a:ext cx="8541328" cy="534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椭圆 6">
            <a:extLst>
              <a:ext uri="{FF2B5EF4-FFF2-40B4-BE49-F238E27FC236}">
                <a16:creationId xmlns:a16="http://schemas.microsoft.com/office/drawing/2014/main" id="{45331F66-CE6C-4101-B353-2229DC789003}"/>
              </a:ext>
            </a:extLst>
          </p:cNvPr>
          <p:cNvSpPr/>
          <p:nvPr/>
        </p:nvSpPr>
        <p:spPr>
          <a:xfrm>
            <a:off x="4024183" y="2802519"/>
            <a:ext cx="967666" cy="23969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latin typeface="Myriad Pro" panose="020B0503030403020204" pitchFamily="34" charset="0"/>
              </a:rPr>
              <a:t>SBTL5000</a:t>
            </a:r>
            <a:endParaRPr lang="zh-CN" altLang="en-US" sz="900" dirty="0">
              <a:latin typeface="Myriad Pro" panose="020B0503030403020204" pitchFamily="34" charset="0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EE76E1E6-72EE-4050-B7CE-C3ADC22A627D}"/>
              </a:ext>
            </a:extLst>
          </p:cNvPr>
          <p:cNvSpPr/>
          <p:nvPr/>
        </p:nvSpPr>
        <p:spPr>
          <a:xfrm>
            <a:off x="2665386" y="3854106"/>
            <a:ext cx="1127464" cy="23969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latin typeface="Myriad Pro" panose="020B0503030403020204" pitchFamily="34" charset="0"/>
              </a:rPr>
              <a:t>FBL6000 Pro</a:t>
            </a:r>
            <a:endParaRPr lang="zh-CN" altLang="en-US" sz="900" dirty="0">
              <a:latin typeface="Myriad Pro" panose="020B0503030403020204" pitchFamily="34" charset="0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9B98426A-AB1D-45AF-AB42-F3E558F33D97}"/>
              </a:ext>
            </a:extLst>
          </p:cNvPr>
          <p:cNvSpPr/>
          <p:nvPr/>
        </p:nvSpPr>
        <p:spPr>
          <a:xfrm>
            <a:off x="8853929" y="2203817"/>
            <a:ext cx="967666" cy="23969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latin typeface="Myriad Pro" panose="020B0503030403020204" pitchFamily="34" charset="0"/>
              </a:rPr>
              <a:t>SBTL8000</a:t>
            </a:r>
            <a:endParaRPr lang="zh-CN" altLang="en-US" sz="900" dirty="0">
              <a:latin typeface="Myriad Pro" panose="020B0503030403020204" pitchFamily="34" charset="0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651BA649-455F-40EC-8271-2CDC2A7DE55A}"/>
              </a:ext>
            </a:extLst>
          </p:cNvPr>
          <p:cNvSpPr/>
          <p:nvPr/>
        </p:nvSpPr>
        <p:spPr>
          <a:xfrm>
            <a:off x="5767022" y="3900461"/>
            <a:ext cx="967666" cy="23969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latin typeface="Myriad Pro" panose="020B0503030403020204" pitchFamily="34" charset="0"/>
              </a:rPr>
              <a:t>SBTL7000</a:t>
            </a:r>
            <a:endParaRPr lang="zh-CN" altLang="en-US" sz="900" dirty="0">
              <a:latin typeface="Myriad Pro" panose="020B0503030403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D4BFD53-3BB5-4DDA-B0B1-25A3CF9DE1BB}"/>
              </a:ext>
            </a:extLst>
          </p:cNvPr>
          <p:cNvSpPr txBox="1"/>
          <p:nvPr/>
        </p:nvSpPr>
        <p:spPr>
          <a:xfrm>
            <a:off x="784752" y="817660"/>
            <a:ext cx="11407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Price Strategy: higher price–performance ratio than the previous device; improved devices’ performance and design.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A5230CBF-EC99-450F-A155-15B0A518D49A}"/>
              </a:ext>
            </a:extLst>
          </p:cNvPr>
          <p:cNvSpPr/>
          <p:nvPr/>
        </p:nvSpPr>
        <p:spPr>
          <a:xfrm>
            <a:off x="4116409" y="3854105"/>
            <a:ext cx="967666" cy="23969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latin typeface="Myriad Pro" panose="020B0503030403020204" pitchFamily="34" charset="0"/>
              </a:rPr>
              <a:t>SBTL6000</a:t>
            </a:r>
            <a:endParaRPr lang="zh-CN" altLang="en-US" sz="900" dirty="0">
              <a:latin typeface="Myriad Pro" panose="020B0503030403020204" pitchFamily="34" charset="0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31E1D3F3-A083-4395-877B-A9DB9D43BC58}"/>
              </a:ext>
            </a:extLst>
          </p:cNvPr>
          <p:cNvSpPr/>
          <p:nvPr/>
        </p:nvSpPr>
        <p:spPr>
          <a:xfrm>
            <a:off x="7484635" y="3205924"/>
            <a:ext cx="1127464" cy="23969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latin typeface="Myriad Pro" panose="020B0503030403020204" pitchFamily="34" charset="0"/>
              </a:rPr>
              <a:t>FBL5000 Pro</a:t>
            </a:r>
            <a:endParaRPr lang="zh-CN" altLang="en-US" sz="900" dirty="0">
              <a:latin typeface="Myriad Pro" panose="020B0503030403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84752" y="380938"/>
            <a:ext cx="2799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Myriad Pro Light" panose="020B0403030403020204" charset="0"/>
                <a:cs typeface="Myriad Pro Light" panose="020B0403030403020204" charset="0"/>
                <a:sym typeface="+mn-ea"/>
              </a:rPr>
              <a:t>Market Positioning Analysis</a:t>
            </a:r>
            <a:endParaRPr lang="en-US" altLang="zh-CN" sz="1200" dirty="0">
              <a:latin typeface="Myriad Pro Light" panose="020B0403030403020204" charset="0"/>
              <a:cs typeface="Myriad Pro Light" panose="020B040303040302020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0116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73DCF559-FEBB-4FF2-947D-EA16A0F7FC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317468"/>
              </p:ext>
            </p:extLst>
          </p:nvPr>
        </p:nvGraphicFramePr>
        <p:xfrm>
          <a:off x="0" y="608300"/>
          <a:ext cx="12191998" cy="639586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24623">
                  <a:extLst>
                    <a:ext uri="{9D8B030D-6E8A-4147-A177-3AD203B41FA5}">
                      <a16:colId xmlns:a16="http://schemas.microsoft.com/office/drawing/2014/main" val="2127513672"/>
                    </a:ext>
                  </a:extLst>
                </a:gridCol>
                <a:gridCol w="1787874">
                  <a:extLst>
                    <a:ext uri="{9D8B030D-6E8A-4147-A177-3AD203B41FA5}">
                      <a16:colId xmlns:a16="http://schemas.microsoft.com/office/drawing/2014/main" val="871220124"/>
                    </a:ext>
                  </a:extLst>
                </a:gridCol>
                <a:gridCol w="1705748">
                  <a:extLst>
                    <a:ext uri="{9D8B030D-6E8A-4147-A177-3AD203B41FA5}">
                      <a16:colId xmlns:a16="http://schemas.microsoft.com/office/drawing/2014/main" val="585549046"/>
                    </a:ext>
                  </a:extLst>
                </a:gridCol>
                <a:gridCol w="2164412">
                  <a:extLst>
                    <a:ext uri="{9D8B030D-6E8A-4147-A177-3AD203B41FA5}">
                      <a16:colId xmlns:a16="http://schemas.microsoft.com/office/drawing/2014/main" val="2615843600"/>
                    </a:ext>
                  </a:extLst>
                </a:gridCol>
                <a:gridCol w="2195997">
                  <a:extLst>
                    <a:ext uri="{9D8B030D-6E8A-4147-A177-3AD203B41FA5}">
                      <a16:colId xmlns:a16="http://schemas.microsoft.com/office/drawing/2014/main" val="895465338"/>
                    </a:ext>
                  </a:extLst>
                </a:gridCol>
                <a:gridCol w="2513344">
                  <a:extLst>
                    <a:ext uri="{9D8B030D-6E8A-4147-A177-3AD203B41FA5}">
                      <a16:colId xmlns:a16="http://schemas.microsoft.com/office/drawing/2014/main" val="1677448621"/>
                    </a:ext>
                  </a:extLst>
                </a:gridCol>
              </a:tblGrid>
              <a:tr h="831812">
                <a:tc>
                  <a:txBody>
                    <a:bodyPr/>
                    <a:lstStyle/>
                    <a:p>
                      <a:r>
                        <a:rPr lang="en-US" altLang="zh-CN" sz="1700" b="1" dirty="0">
                          <a:latin typeface="Myriad Pro" panose="020B0503030403020204" pitchFamily="34" charset="0"/>
                        </a:rPr>
                        <a:t>              Type</a:t>
                      </a:r>
                    </a:p>
                    <a:p>
                      <a:endParaRPr lang="en-US" altLang="zh-CN" sz="1700" b="1" dirty="0">
                        <a:latin typeface="Myriad Pro" panose="020B0503030403020204" pitchFamily="34" charset="0"/>
                      </a:endParaRPr>
                    </a:p>
                    <a:p>
                      <a:r>
                        <a:rPr lang="en-US" altLang="zh-CN" sz="1700" b="1" dirty="0">
                          <a:latin typeface="Myriad Pro" panose="020B0503030403020204" pitchFamily="34" charset="0"/>
                        </a:rPr>
                        <a:t>Brand</a:t>
                      </a:r>
                    </a:p>
                  </a:txBody>
                  <a:tcPr marL="85043" marR="85043" marT="42521" marB="42521"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1" dirty="0">
                          <a:latin typeface="Myriad Pro" panose="020B0503030403020204" pitchFamily="34" charset="0"/>
                        </a:rPr>
                        <a:t>Flap barrier</a:t>
                      </a:r>
                      <a:endParaRPr lang="zh-CN" altLang="en-US" sz="1700" b="1" dirty="0">
                        <a:latin typeface="Myriad Pro" panose="020B0503030403020204" pitchFamily="34" charset="0"/>
                      </a:endParaRPr>
                    </a:p>
                  </a:txBody>
                  <a:tcPr marL="85043" marR="85043" marT="42521" marB="425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1" dirty="0">
                          <a:latin typeface="Myriad Pro" panose="020B0503030403020204" pitchFamily="34" charset="0"/>
                        </a:rPr>
                        <a:t>Flap</a:t>
                      </a:r>
                      <a:r>
                        <a:rPr lang="zh-CN" altLang="en-US" sz="1700" b="1" dirty="0"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US" altLang="zh-CN" sz="1700" b="1" dirty="0">
                          <a:latin typeface="Myriad Pro" panose="020B0503030403020204" pitchFamily="34" charset="0"/>
                        </a:rPr>
                        <a:t>barrier</a:t>
                      </a:r>
                      <a:endParaRPr lang="zh-CN" altLang="en-US" sz="1700" b="1" dirty="0">
                        <a:latin typeface="Myriad Pro" panose="020B0503030403020204" pitchFamily="34" charset="0"/>
                      </a:endParaRPr>
                    </a:p>
                  </a:txBody>
                  <a:tcPr marL="85043" marR="85043" marT="42521" marB="425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1" dirty="0">
                          <a:latin typeface="Myriad Pro" panose="020B0503030403020204" pitchFamily="34" charset="0"/>
                        </a:rPr>
                        <a:t>Swing</a:t>
                      </a:r>
                      <a:r>
                        <a:rPr lang="zh-CN" altLang="en-US" sz="1700" b="1" dirty="0"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US" altLang="zh-CN" sz="1700" b="1" dirty="0">
                          <a:latin typeface="Myriad Pro" panose="020B0503030403020204" pitchFamily="34" charset="0"/>
                        </a:rPr>
                        <a:t>barrier</a:t>
                      </a:r>
                      <a:endParaRPr lang="zh-CN" altLang="en-US" sz="1700" b="1" dirty="0">
                        <a:latin typeface="Myriad Pro" panose="020B0503030403020204" pitchFamily="34" charset="0"/>
                      </a:endParaRPr>
                    </a:p>
                  </a:txBody>
                  <a:tcPr marL="85043" marR="85043" marT="42521" marB="425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1" dirty="0">
                          <a:latin typeface="Myriad Pro" panose="020B0503030403020204" pitchFamily="34" charset="0"/>
                        </a:rPr>
                        <a:t>Swing barrier</a:t>
                      </a:r>
                      <a:endParaRPr lang="zh-CN" altLang="en-US" sz="1700" b="1" dirty="0">
                        <a:latin typeface="Myriad Pro" panose="020B0503030403020204" pitchFamily="34" charset="0"/>
                      </a:endParaRPr>
                    </a:p>
                  </a:txBody>
                  <a:tcPr marL="85043" marR="85043" marT="42521" marB="425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1" dirty="0">
                          <a:latin typeface="Myriad Pro" panose="020B0503030403020204" pitchFamily="34" charset="0"/>
                        </a:rPr>
                        <a:t>Swing</a:t>
                      </a:r>
                      <a:r>
                        <a:rPr lang="zh-CN" altLang="en-US" sz="1700" b="1" dirty="0"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US" altLang="zh-CN" sz="1700" b="1" dirty="0">
                          <a:latin typeface="Myriad Pro" panose="020B0503030403020204" pitchFamily="34" charset="0"/>
                        </a:rPr>
                        <a:t>barrier</a:t>
                      </a:r>
                      <a:endParaRPr lang="zh-CN" altLang="en-US" sz="1700" b="1" dirty="0">
                        <a:latin typeface="Myriad Pro" panose="020B0503030403020204" pitchFamily="34" charset="0"/>
                      </a:endParaRPr>
                    </a:p>
                  </a:txBody>
                  <a:tcPr marL="85043" marR="85043" marT="42521" marB="42521" anchor="ctr"/>
                </a:tc>
                <a:extLst>
                  <a:ext uri="{0D108BD9-81ED-4DB2-BD59-A6C34878D82A}">
                    <a16:rowId xmlns:a16="http://schemas.microsoft.com/office/drawing/2014/main" val="2235653407"/>
                  </a:ext>
                </a:extLst>
              </a:tr>
              <a:tr h="10082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1" dirty="0">
                          <a:latin typeface="Myriad Pro" panose="020B0503030403020204" pitchFamily="34" charset="0"/>
                        </a:rPr>
                        <a:t>ZKTeco</a:t>
                      </a:r>
                      <a:endParaRPr lang="zh-CN" altLang="en-US" sz="1700" b="1" dirty="0">
                        <a:latin typeface="Myriad Pro" panose="020B0503030403020204" pitchFamily="34" charset="0"/>
                      </a:endParaRPr>
                    </a:p>
                  </a:txBody>
                  <a:tcPr marL="85043" marR="85043" marT="42521" marB="4252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9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F1000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MCBF&gt;3m,</a:t>
                      </a:r>
                      <a:r>
                        <a:rPr lang="zh-CN" altLang="en-US" sz="11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brushless motor, 5 pairs of IR sensors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($1,500)</a:t>
                      </a:r>
                      <a:endParaRPr lang="zh-CN" altLang="en-US" sz="1900" b="0" i="1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5043" marR="85043" marT="42521" marB="4252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9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Pro FP1000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MCBF&gt;10m,</a:t>
                      </a:r>
                      <a:r>
                        <a:rPr lang="zh-CN" altLang="en-US" sz="11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brushless motor,</a:t>
                      </a:r>
                      <a:r>
                        <a:rPr lang="zh-CN" altLang="en-US" sz="11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8 pairs of IR sensors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($3,000)</a:t>
                      </a:r>
                      <a:endParaRPr lang="zh-CN" altLang="en-US" sz="1900" b="0" i="1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5043" marR="85043" marT="42521" marB="4252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9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B1000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MCBF&gt;5m, brushless motor, 6 pairs of IR sensors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($1,600)</a:t>
                      </a:r>
                      <a:endParaRPr lang="zh-CN" altLang="en-US" sz="1900" b="0" i="1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5043" marR="85043" marT="42521" marB="4252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9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S1000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MCBF&gt;5m,</a:t>
                      </a:r>
                      <a:r>
                        <a:rPr lang="zh-CN" altLang="en-US" sz="11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brushless motor, 8 pairs of IR sensors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($2,500)</a:t>
                      </a:r>
                      <a:endParaRPr lang="zh-CN" altLang="en-US" sz="1900" b="0" i="1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5043" marR="85043" marT="42521" marB="4252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9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Pro S1000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MCBF&gt;10m,</a:t>
                      </a:r>
                      <a:r>
                        <a:rPr lang="zh-CN" altLang="en-US" sz="11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Servo motor,</a:t>
                      </a:r>
                      <a:r>
                        <a:rPr lang="zh-CN" altLang="en-US" sz="11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12 pairs of IR sensors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($4,200)</a:t>
                      </a:r>
                      <a:endParaRPr lang="zh-CN" altLang="en-US" sz="1900" b="0" i="1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5043" marR="85043" marT="42521" marB="42521" anchor="ctr"/>
                </a:tc>
                <a:extLst>
                  <a:ext uri="{0D108BD9-81ED-4DB2-BD59-A6C34878D82A}">
                    <a16:rowId xmlns:a16="http://schemas.microsoft.com/office/drawing/2014/main" val="550466755"/>
                  </a:ext>
                </a:extLst>
              </a:tr>
              <a:tr h="84651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1" dirty="0">
                          <a:latin typeface="Myriad Pro" panose="020B0503030403020204" pitchFamily="34" charset="0"/>
                        </a:rPr>
                        <a:t>A</a:t>
                      </a:r>
                      <a:endParaRPr lang="zh-CN" altLang="en-US" sz="1700" b="1" dirty="0">
                        <a:latin typeface="Myriad Pro" panose="020B0503030403020204" pitchFamily="34" charset="0"/>
                      </a:endParaRPr>
                    </a:p>
                  </a:txBody>
                  <a:tcPr marL="85043" marR="85043" marT="42521" marB="4252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9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MCBF&gt;5m, brushless motor,5 pairs of IR sensors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($1,300)</a:t>
                      </a:r>
                      <a:endParaRPr lang="zh-CN" altLang="en-US" sz="1900" b="0" i="1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5043" marR="85043" marT="42521" marB="42521"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900" b="0" i="1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5043" marR="85043" marT="42521" marB="4252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9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MCBF&gt;5m, brushless motor. 4 pairs of IR sensors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($1,000)</a:t>
                      </a:r>
                      <a:endParaRPr lang="zh-CN" altLang="en-US" sz="1100" b="0" i="1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5043" marR="85043" marT="42521" marB="42521"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900" b="0" i="1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5043" marR="85043" marT="42521" marB="4252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9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MCBF&gt;5m, brushless motor, 10 pairs of IR sensor</a:t>
                      </a:r>
                    </a:p>
                    <a:p>
                      <a:pPr algn="l"/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($3,500)</a:t>
                      </a:r>
                      <a:endParaRPr lang="zh-CN" altLang="en-US" sz="1100" b="0" i="1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5043" marR="85043" marT="42521" marB="42521" anchor="ctr"/>
                </a:tc>
                <a:extLst>
                  <a:ext uri="{0D108BD9-81ED-4DB2-BD59-A6C34878D82A}">
                    <a16:rowId xmlns:a16="http://schemas.microsoft.com/office/drawing/2014/main" val="789687548"/>
                  </a:ext>
                </a:extLst>
              </a:tr>
              <a:tr h="8106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1" dirty="0">
                          <a:latin typeface="Myriad Pro" panose="020B0503030403020204" pitchFamily="34" charset="0"/>
                        </a:rPr>
                        <a:t>B</a:t>
                      </a:r>
                      <a:endParaRPr lang="zh-CN" altLang="en-US" sz="1700" b="1" dirty="0">
                        <a:latin typeface="Myriad Pro" panose="020B0503030403020204" pitchFamily="34" charset="0"/>
                      </a:endParaRPr>
                    </a:p>
                  </a:txBody>
                  <a:tcPr marL="85043" marR="85043" marT="42521" marB="425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MCBF&gt;3m, brushless motor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($2,000)</a:t>
                      </a:r>
                      <a:endParaRPr lang="zh-CN" altLang="en-US" sz="1100" b="0" i="1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5043" marR="85043" marT="42521" marB="42521"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900" b="0" i="1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5043" marR="85043" marT="42521" marB="42521"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900" b="0" i="1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5043" marR="85043" marT="42521" marB="4252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9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2</a:t>
                      </a:r>
                    </a:p>
                    <a:p>
                      <a:pPr algn="l"/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MCBF&gt;3m, brushless motor</a:t>
                      </a:r>
                    </a:p>
                    <a:p>
                      <a:pPr algn="l"/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($3,000)</a:t>
                      </a:r>
                      <a:endParaRPr lang="zh-CN" altLang="en-US" sz="1100" b="0" i="1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5043" marR="85043" marT="42521" marB="42521"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900" b="0" i="1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5043" marR="85043" marT="42521" marB="42521" anchor="ctr"/>
                </a:tc>
                <a:extLst>
                  <a:ext uri="{0D108BD9-81ED-4DB2-BD59-A6C34878D82A}">
                    <a16:rowId xmlns:a16="http://schemas.microsoft.com/office/drawing/2014/main" val="510256467"/>
                  </a:ext>
                </a:extLst>
              </a:tr>
              <a:tr h="84651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1" dirty="0">
                          <a:latin typeface="Myriad Pro" panose="020B0503030403020204" pitchFamily="34" charset="0"/>
                        </a:rPr>
                        <a:t>C</a:t>
                      </a:r>
                      <a:endParaRPr lang="zh-CN" altLang="en-US" sz="1700" b="1" dirty="0">
                        <a:latin typeface="Myriad Pro" panose="020B0503030403020204" pitchFamily="34" charset="0"/>
                      </a:endParaRPr>
                    </a:p>
                  </a:txBody>
                  <a:tcPr marL="85043" marR="85043" marT="42521" marB="425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900" b="0" i="1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5043" marR="85043" marT="42521" marB="425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1</a:t>
                      </a:r>
                      <a:br>
                        <a:rPr lang="en-US" altLang="zh-CN" sz="19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</a:b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MCBF&gt;6M, Servo motor, 12 pairs of IR sensors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($4,000)</a:t>
                      </a:r>
                      <a:endParaRPr lang="zh-CN" altLang="en-US" sz="1100" b="0" i="1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5043" marR="85043" marT="42521" marB="4252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9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MCBF&gt;6M, Servo motor, 12 pair of IR sensors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($5,000)</a:t>
                      </a:r>
                      <a:endParaRPr lang="zh-CN" altLang="en-US" sz="1100" b="0" i="1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5043" marR="85043" marT="42521" marB="4252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9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MCBF&gt;6M, Servo motor, 12 pairs of IR sensors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($7,000)</a:t>
                      </a:r>
                      <a:endParaRPr lang="zh-CN" altLang="en-US" sz="1100" b="0" i="1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5043" marR="85043" marT="42521" marB="425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MCBF&gt;6M, Servo motor, 24 pairs of IR sensors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($9,100)</a:t>
                      </a:r>
                      <a:endParaRPr lang="zh-CN" altLang="en-US" sz="1100" b="0" i="1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5043" marR="85043" marT="42521" marB="42521" anchor="ctr"/>
                </a:tc>
                <a:extLst>
                  <a:ext uri="{0D108BD9-81ED-4DB2-BD59-A6C34878D82A}">
                    <a16:rowId xmlns:a16="http://schemas.microsoft.com/office/drawing/2014/main" val="2656263666"/>
                  </a:ext>
                </a:extLst>
              </a:tr>
              <a:tr h="84651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1" dirty="0">
                          <a:latin typeface="Myriad Pro" panose="020B0503030403020204" pitchFamily="34" charset="0"/>
                        </a:rPr>
                        <a:t>D</a:t>
                      </a:r>
                      <a:endParaRPr lang="zh-CN" altLang="en-US" sz="1700" b="1" dirty="0">
                        <a:latin typeface="Myriad Pro" panose="020B0503030403020204" pitchFamily="34" charset="0"/>
                      </a:endParaRPr>
                    </a:p>
                  </a:txBody>
                  <a:tcPr marL="85043" marR="85043" marT="42521" marB="42521"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900" b="0" i="1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5043" marR="85043" marT="42521" marB="42521"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900" b="0" i="1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5043" marR="85043" marT="42521" marB="4252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900" b="0" kern="12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MCBF&gt;5M, Servo motor,</a:t>
                      </a:r>
                      <a:r>
                        <a:rPr lang="zh-CN" altLang="en-US" sz="11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12 pairs of IR sensors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($5,000)</a:t>
                      </a:r>
                      <a:endParaRPr lang="zh-CN" altLang="en-US" sz="1100" b="0" i="1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5043" marR="85043" marT="42521" marB="425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b="0" kern="12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MCBF&gt;5M, Servo motor, 12 pairs of IR sensors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($6,500)</a:t>
                      </a:r>
                      <a:endParaRPr lang="zh-CN" altLang="en-US" sz="1000" b="0" i="1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5043" marR="85043" marT="42521" marB="425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b="0" kern="12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MCBF&gt;5M, Servo motor, 20 pairs of IR sensors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($8,000)</a:t>
                      </a:r>
                      <a:endParaRPr lang="zh-CN" altLang="en-US" sz="1100" b="0" i="1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5043" marR="85043" marT="42521" marB="42521" anchor="ctr"/>
                </a:tc>
                <a:extLst>
                  <a:ext uri="{0D108BD9-81ED-4DB2-BD59-A6C34878D82A}">
                    <a16:rowId xmlns:a16="http://schemas.microsoft.com/office/drawing/2014/main" val="2367178538"/>
                  </a:ext>
                </a:extLst>
              </a:tr>
              <a:tr h="10082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1" dirty="0">
                          <a:latin typeface="Myriad Pro" panose="020B0503030403020204" pitchFamily="34" charset="0"/>
                        </a:rPr>
                        <a:t>E</a:t>
                      </a:r>
                      <a:endParaRPr lang="zh-CN" altLang="en-US" sz="1700" b="1" dirty="0">
                        <a:latin typeface="Myriad Pro" panose="020B0503030403020204" pitchFamily="34" charset="0"/>
                      </a:endParaRPr>
                    </a:p>
                  </a:txBody>
                  <a:tcPr marL="85043" marR="85043" marT="42521" marB="42521"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900" b="0" i="1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5043" marR="85043" marT="42521" marB="4252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900" b="0" kern="1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1</a:t>
                      </a:r>
                    </a:p>
                    <a:p>
                      <a:pPr algn="l"/>
                      <a:r>
                        <a:rPr lang="en-US" altLang="zh-CN" sz="1100" b="0" kern="1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MCBF&gt;15M, </a:t>
                      </a: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brushless motor, </a:t>
                      </a:r>
                      <a:r>
                        <a:rPr lang="en-US" altLang="zh-CN" sz="1100" b="0" kern="1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13 pairs of </a:t>
                      </a: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IR sensors</a:t>
                      </a:r>
                      <a:endParaRPr lang="en-US" altLang="zh-CN" sz="1100" b="0" kern="1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  <a:p>
                      <a:pPr algn="l"/>
                      <a:r>
                        <a:rPr lang="en-US" altLang="zh-CN" sz="1100" b="0" kern="1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($4,000)</a:t>
                      </a:r>
                      <a:endParaRPr lang="zh-CN" altLang="en-US" sz="1100" b="0" i="1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5043" marR="85043" marT="42521" marB="42521"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900" b="0" i="1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5043" marR="85043" marT="42521" marB="42521"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900" b="0" i="1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5043" marR="85043" marT="42521" marB="4252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900" b="0" kern="1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2</a:t>
                      </a:r>
                    </a:p>
                    <a:p>
                      <a:pPr algn="l"/>
                      <a:r>
                        <a:rPr lang="en-US" altLang="zh-CN" sz="1100" b="0" kern="1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MCBF&gt;15M, </a:t>
                      </a: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brushless motor</a:t>
                      </a:r>
                      <a:r>
                        <a:rPr lang="en-US" altLang="zh-CN" sz="1100" b="0" kern="1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, 8 pairs of </a:t>
                      </a: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IR sensors</a:t>
                      </a:r>
                      <a:endParaRPr lang="en-US" altLang="zh-CN" sz="1100" b="0" kern="1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  <a:p>
                      <a:pPr algn="l"/>
                      <a:r>
                        <a:rPr lang="en-US" altLang="zh-CN" sz="1100" b="0" kern="1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($4,000)</a:t>
                      </a:r>
                      <a:endParaRPr lang="zh-CN" altLang="en-US" sz="1100" b="0" i="1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5043" marR="85043" marT="42521" marB="42521" anchor="ctr"/>
                </a:tc>
                <a:extLst>
                  <a:ext uri="{0D108BD9-81ED-4DB2-BD59-A6C34878D82A}">
                    <a16:rowId xmlns:a16="http://schemas.microsoft.com/office/drawing/2014/main" val="509062785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3DED94A4-BC31-48D1-A3F0-9FB8F7684505}"/>
              </a:ext>
            </a:extLst>
          </p:cNvPr>
          <p:cNvSpPr txBox="1"/>
          <p:nvPr/>
        </p:nvSpPr>
        <p:spPr>
          <a:xfrm>
            <a:off x="0" y="143720"/>
            <a:ext cx="8048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Myriad Pro" panose="020B0503030403020204" pitchFamily="34" charset="0"/>
              </a:rPr>
              <a:t>Comparison with Competitors’ Products</a:t>
            </a:r>
          </a:p>
        </p:txBody>
      </p:sp>
    </p:spTree>
    <p:extLst>
      <p:ext uri="{BB962C8B-B14F-4D97-AF65-F5344CB8AC3E}">
        <p14:creationId xmlns:p14="http://schemas.microsoft.com/office/powerpoint/2010/main" val="4141599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39302" y="1635742"/>
            <a:ext cx="11976100" cy="3884930"/>
            <a:chOff x="3813" y="5035"/>
            <a:chExt cx="18860" cy="6118"/>
          </a:xfrm>
        </p:grpSpPr>
        <p:sp>
          <p:nvSpPr>
            <p:cNvPr id="3" name="文本框 2"/>
            <p:cNvSpPr txBox="1"/>
            <p:nvPr/>
          </p:nvSpPr>
          <p:spPr>
            <a:xfrm>
              <a:off x="8572" y="6839"/>
              <a:ext cx="13688" cy="4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rgbClr val="474B4F"/>
                  </a:solidFill>
                  <a:latin typeface="Myriad Pro Light" panose="020B0403030403020204" charset="0"/>
                  <a:cs typeface="Myriad Pro Light" panose="020B0403030403020204" charset="0"/>
                  <a:sym typeface="+mn-ea"/>
                </a:rPr>
                <a:t>Applications</a:t>
              </a:r>
              <a:endParaRPr lang="en-US" altLang="zh-CN" sz="3200" dirty="0">
                <a:solidFill>
                  <a:srgbClr val="474B4F"/>
                </a:solidFill>
                <a:latin typeface="Myriad Pro Light" panose="020B0403030403020204" charset="0"/>
                <a:cs typeface="Myriad Pro Light" panose="020B0403030403020204" charset="0"/>
                <a:sym typeface="+mn-ea"/>
              </a:endParaRPr>
            </a:p>
            <a:p>
              <a:pPr marL="571500" lvl="1" indent="-571500">
                <a:buFont typeface="Arial" panose="020B0604020202020204" pitchFamily="34" charset="0"/>
                <a:buChar char="•"/>
              </a:pPr>
              <a:r>
                <a:rPr lang="en-US" altLang="zh-CN" sz="3200" dirty="0">
                  <a:solidFill>
                    <a:srgbClr val="474B4F"/>
                  </a:solidFill>
                  <a:latin typeface="Myriad Pro Light" panose="020B0403030403020204" charset="0"/>
                </a:rPr>
                <a:t>Sports Halls</a:t>
              </a:r>
            </a:p>
            <a:p>
              <a:pPr marL="571500" lvl="1" indent="-571500">
                <a:buFont typeface="Arial" panose="020B0604020202020204" pitchFamily="34" charset="0"/>
                <a:buChar char="•"/>
              </a:pPr>
              <a:r>
                <a:rPr lang="en-US" altLang="zh-CN" sz="3200" dirty="0">
                  <a:solidFill>
                    <a:srgbClr val="474B4F"/>
                  </a:solidFill>
                  <a:latin typeface="Myriad Pro Light" panose="020B0403030403020204" charset="0"/>
                </a:rPr>
                <a:t>Elevator Lobbies</a:t>
              </a:r>
            </a:p>
            <a:p>
              <a:pPr marL="571500" lvl="1" indent="-571500">
                <a:buFont typeface="Arial" panose="020B0604020202020204" pitchFamily="34" charset="0"/>
                <a:buChar char="•"/>
              </a:pPr>
              <a:r>
                <a:rPr lang="en-US" altLang="zh-CN" sz="3200" dirty="0">
                  <a:solidFill>
                    <a:srgbClr val="474B4F"/>
                  </a:solidFill>
                  <a:latin typeface="Myriad Pro Light" panose="020B0403030403020204" charset="0"/>
                </a:rPr>
                <a:t>Offices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endParaRPr lang="en-US" altLang="zh-CN" sz="3200" dirty="0">
                <a:solidFill>
                  <a:srgbClr val="474B4F"/>
                </a:solidFill>
                <a:latin typeface="Myriad Pro Light" panose="020B0403030403020204" charset="0"/>
                <a:cs typeface="Myriad Pro Light" panose="020B0403030403020204" charset="0"/>
                <a:sym typeface="+mn-ea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8846" y="6461"/>
              <a:ext cx="13827" cy="0"/>
              <a:chOff x="5617" y="3203"/>
              <a:chExt cx="8780" cy="0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5617" y="3203"/>
                <a:ext cx="8780" cy="0"/>
              </a:xfrm>
              <a:prstGeom prst="line">
                <a:avLst/>
              </a:prstGeom>
              <a:ln w="25400">
                <a:solidFill>
                  <a:srgbClr val="7AC14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5617" y="3203"/>
                <a:ext cx="1817" cy="0"/>
              </a:xfrm>
              <a:prstGeom prst="line">
                <a:avLst/>
              </a:prstGeom>
              <a:ln w="63500">
                <a:solidFill>
                  <a:srgbClr val="7AC14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组合 4"/>
            <p:cNvGrpSpPr/>
            <p:nvPr/>
          </p:nvGrpSpPr>
          <p:grpSpPr>
            <a:xfrm>
              <a:off x="3813" y="5035"/>
              <a:ext cx="4321" cy="4321"/>
              <a:chOff x="2320" y="2080"/>
              <a:chExt cx="2586" cy="2586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2320" y="2080"/>
                <a:ext cx="2586" cy="2586"/>
              </a:xfrm>
              <a:prstGeom prst="ellipse">
                <a:avLst/>
              </a:prstGeom>
              <a:solidFill>
                <a:srgbClr val="7AC1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35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2731" y="2720"/>
                <a:ext cx="1764" cy="1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540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1pPr>
              </a:lstStyle>
              <a:p>
                <a:r>
                  <a:rPr lang="en-US" altLang="zh-CN" sz="7560" dirty="0">
                    <a:solidFill>
                      <a:schemeClr val="bg1"/>
                    </a:solidFill>
                    <a:latin typeface="思源黑体 CN Bold" panose="020B0800000000000000" charset="-122"/>
                    <a:ea typeface="思源黑体 CN Bold" panose="020B0800000000000000" charset="-122"/>
                    <a:cs typeface="+mn-ea"/>
                    <a:sym typeface="+mn-lt"/>
                  </a:rPr>
                  <a:t>05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84579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55B75812-E5C7-405A-9CB0-49704FF17010}"/>
              </a:ext>
            </a:extLst>
          </p:cNvPr>
          <p:cNvSpPr/>
          <p:nvPr/>
        </p:nvSpPr>
        <p:spPr>
          <a:xfrm>
            <a:off x="686671" y="1897210"/>
            <a:ext cx="6232091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92D050"/>
                </a:solidFill>
                <a:latin typeface="Myriad Pro" panose="020B0503030403020204" pitchFamily="34" charset="0"/>
              </a:rPr>
              <a:t>Device recommended: Mars-B1000 Series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666666"/>
                </a:solidFill>
                <a:effectLst/>
                <a:latin typeface="Myriad Pro" panose="020B0503030403020204" pitchFamily="34" charset="0"/>
              </a:rPr>
              <a:t>Obvious indicator guidance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666666"/>
                </a:solidFill>
                <a:latin typeface="Myriad Pro" panose="020B0503030403020204" pitchFamily="34" charset="0"/>
              </a:rPr>
              <a:t>Anti-collision for core mechanism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666666"/>
                </a:solidFill>
                <a:latin typeface="Myriad Pro" panose="020B0503030403020204" pitchFamily="34" charset="0"/>
              </a:rPr>
              <a:t>Wide lane width of 900mm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666666"/>
                </a:solidFill>
                <a:latin typeface="Myriad Pro" panose="020B0503030403020204" pitchFamily="34" charset="0"/>
              </a:rPr>
              <a:t>IR sensors that detect abnormal situation and trigger alarm </a:t>
            </a:r>
            <a:endParaRPr lang="en-US" altLang="zh-CN" b="0" i="0" dirty="0">
              <a:solidFill>
                <a:srgbClr val="666666"/>
              </a:solidFill>
              <a:effectLst/>
              <a:latin typeface="Myriad Pro" panose="020B0503030403020204" pitchFamily="34" charset="0"/>
            </a:endParaRPr>
          </a:p>
          <a:p>
            <a:r>
              <a:rPr lang="en-US" altLang="zh-CN" sz="2000" dirty="0">
                <a:solidFill>
                  <a:srgbClr val="666666"/>
                </a:solidFill>
                <a:latin typeface="Arial" panose="020B0604020202020204" pitchFamily="34" charset="0"/>
              </a:rPr>
              <a:t> </a:t>
            </a:r>
            <a:endParaRPr lang="zh-CN" altLang="en-US" sz="2000" dirty="0">
              <a:solidFill>
                <a:srgbClr val="666666"/>
              </a:solidFill>
              <a:latin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3D1891F-E780-400C-9B31-DF11B0B0A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213" y="1893760"/>
            <a:ext cx="5288327" cy="3818351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A56A5EB0-5969-4CE9-9593-D9731DAE319F}"/>
              </a:ext>
            </a:extLst>
          </p:cNvPr>
          <p:cNvGrpSpPr/>
          <p:nvPr/>
        </p:nvGrpSpPr>
        <p:grpSpPr>
          <a:xfrm>
            <a:off x="1025937" y="4388558"/>
            <a:ext cx="2461847" cy="2058860"/>
            <a:chOff x="994787" y="4731356"/>
            <a:chExt cx="2461847" cy="2058860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1AA63A23-19D1-44E6-82C5-465EB62F4DB2}"/>
                </a:ext>
              </a:extLst>
            </p:cNvPr>
            <p:cNvGrpSpPr/>
            <p:nvPr/>
          </p:nvGrpSpPr>
          <p:grpSpPr>
            <a:xfrm>
              <a:off x="994787" y="4731356"/>
              <a:ext cx="2461847" cy="2058860"/>
              <a:chOff x="994787" y="4731356"/>
              <a:chExt cx="2461847" cy="2058860"/>
            </a:xfrm>
          </p:grpSpPr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AC01FE2E-F0E9-4046-90B3-84CD154199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6086" r="41914"/>
              <a:stretch/>
            </p:blipFill>
            <p:spPr>
              <a:xfrm>
                <a:off x="2190542" y="4797301"/>
                <a:ext cx="1266092" cy="1992915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8C061FFC-93A5-4037-B76A-4C7AE08FD2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9240" r="39983"/>
              <a:stretch/>
            </p:blipFill>
            <p:spPr>
              <a:xfrm>
                <a:off x="994787" y="4731356"/>
                <a:ext cx="1195754" cy="1992915"/>
              </a:xfrm>
              <a:prstGeom prst="rect">
                <a:avLst/>
              </a:prstGeom>
            </p:spPr>
          </p:pic>
        </p:grpSp>
        <p:sp>
          <p:nvSpPr>
            <p:cNvPr id="13" name="平行四边形 12">
              <a:extLst>
                <a:ext uri="{FF2B5EF4-FFF2-40B4-BE49-F238E27FC236}">
                  <a16:creationId xmlns:a16="http://schemas.microsoft.com/office/drawing/2014/main" id="{30463364-2FB2-498A-8E76-E01E2BF5488F}"/>
                </a:ext>
              </a:extLst>
            </p:cNvPr>
            <p:cNvSpPr/>
            <p:nvPr/>
          </p:nvSpPr>
          <p:spPr>
            <a:xfrm rot="5400000" flipV="1">
              <a:off x="2490634" y="5647786"/>
              <a:ext cx="1026318" cy="146334"/>
            </a:xfrm>
            <a:prstGeom prst="parallelogram">
              <a:avLst>
                <a:gd name="adj" fmla="val 2662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平行四边形 13">
              <a:extLst>
                <a:ext uri="{FF2B5EF4-FFF2-40B4-BE49-F238E27FC236}">
                  <a16:creationId xmlns:a16="http://schemas.microsoft.com/office/drawing/2014/main" id="{B4CA7CAE-3569-468B-BD35-6AEA61C96ED3}"/>
                </a:ext>
              </a:extLst>
            </p:cNvPr>
            <p:cNvSpPr/>
            <p:nvPr/>
          </p:nvSpPr>
          <p:spPr>
            <a:xfrm rot="5400000" flipV="1">
              <a:off x="950760" y="5621592"/>
              <a:ext cx="1026318" cy="146334"/>
            </a:xfrm>
            <a:prstGeom prst="parallelogram">
              <a:avLst>
                <a:gd name="adj" fmla="val 3313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735021" y="330201"/>
            <a:ext cx="6646545" cy="1076960"/>
            <a:chOff x="6082" y="2149"/>
            <a:chExt cx="10467" cy="1696"/>
          </a:xfrm>
        </p:grpSpPr>
        <p:sp>
          <p:nvSpPr>
            <p:cNvPr id="19" name="文本框 18"/>
            <p:cNvSpPr txBox="1"/>
            <p:nvPr/>
          </p:nvSpPr>
          <p:spPr>
            <a:xfrm>
              <a:off x="6479" y="2149"/>
              <a:ext cx="9737" cy="1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474B4F"/>
                  </a:solidFill>
                  <a:latin typeface="Myriad Pro" panose="020B0503030403020204" pitchFamily="34" charset="0"/>
                  <a:cs typeface="Myriad Pro Light" panose="020B0403030403020204" charset="0"/>
                  <a:sym typeface="+mn-ea"/>
                </a:rPr>
                <a:t>Applications</a:t>
              </a:r>
            </a:p>
            <a:p>
              <a:pPr algn="ctr"/>
              <a:r>
                <a:rPr lang="en-US" altLang="zh-CN" sz="3200" b="1" dirty="0">
                  <a:solidFill>
                    <a:srgbClr val="474B4F"/>
                  </a:solidFill>
                  <a:latin typeface="Myriad Pro" panose="020B0503030403020204" pitchFamily="34" charset="0"/>
                  <a:cs typeface="Myriad Pro Light" panose="020B0403030403020204" charset="0"/>
                  <a:sym typeface="+mn-ea"/>
                </a:rPr>
                <a:t>Sport Halls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6082" y="2845"/>
              <a:ext cx="10467" cy="301"/>
              <a:chOff x="5449" y="3744"/>
              <a:chExt cx="10467" cy="301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5449" y="3744"/>
                <a:ext cx="2074" cy="268"/>
                <a:chOff x="4444" y="3798"/>
                <a:chExt cx="2074" cy="268"/>
              </a:xfrm>
            </p:grpSpPr>
            <p:cxnSp>
              <p:nvCxnSpPr>
                <p:cNvPr id="25" name="直接连接符 24"/>
                <p:cNvCxnSpPr/>
                <p:nvPr/>
              </p:nvCxnSpPr>
              <p:spPr>
                <a:xfrm flipH="1">
                  <a:off x="4444" y="3946"/>
                  <a:ext cx="2074" cy="0"/>
                </a:xfrm>
                <a:prstGeom prst="line">
                  <a:avLst/>
                </a:prstGeom>
                <a:ln w="11430">
                  <a:solidFill>
                    <a:srgbClr val="7AC14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椭圆 25"/>
                <p:cNvSpPr/>
                <p:nvPr/>
              </p:nvSpPr>
              <p:spPr>
                <a:xfrm>
                  <a:off x="4444" y="3798"/>
                  <a:ext cx="268" cy="268"/>
                </a:xfrm>
                <a:prstGeom prst="ellipse">
                  <a:avLst/>
                </a:prstGeom>
                <a:solidFill>
                  <a:srgbClr val="7AC14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35">
                    <a:latin typeface="Myriad Pro" panose="020B0503030403020204" pitchFamily="34" charset="0"/>
                  </a:endParaRP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 rot="10800000">
                <a:off x="13842" y="3777"/>
                <a:ext cx="2074" cy="268"/>
                <a:chOff x="4509" y="4061"/>
                <a:chExt cx="2074" cy="268"/>
              </a:xfrm>
            </p:grpSpPr>
            <p:cxnSp>
              <p:nvCxnSpPr>
                <p:cNvPr id="23" name="直接连接符 22"/>
                <p:cNvCxnSpPr/>
                <p:nvPr/>
              </p:nvCxnSpPr>
              <p:spPr>
                <a:xfrm flipH="1">
                  <a:off x="4509" y="4209"/>
                  <a:ext cx="2074" cy="0"/>
                </a:xfrm>
                <a:prstGeom prst="line">
                  <a:avLst/>
                </a:prstGeom>
                <a:ln w="11430">
                  <a:solidFill>
                    <a:srgbClr val="7AC14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椭圆 23"/>
                <p:cNvSpPr/>
                <p:nvPr/>
              </p:nvSpPr>
              <p:spPr>
                <a:xfrm>
                  <a:off x="4509" y="4061"/>
                  <a:ext cx="268" cy="268"/>
                </a:xfrm>
                <a:prstGeom prst="ellipse">
                  <a:avLst/>
                </a:prstGeom>
                <a:solidFill>
                  <a:srgbClr val="7AC14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35">
                    <a:latin typeface="Myriad Pro" panose="020B050303040302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56073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55B75812-E5C7-405A-9CB0-49704FF17010}"/>
              </a:ext>
            </a:extLst>
          </p:cNvPr>
          <p:cNvSpPr/>
          <p:nvPr/>
        </p:nvSpPr>
        <p:spPr>
          <a:xfrm>
            <a:off x="686671" y="1897210"/>
            <a:ext cx="6587701" cy="21612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92D050"/>
                </a:solidFill>
                <a:latin typeface="Myriad Pro" panose="020B0503030403020204" pitchFamily="34" charset="0"/>
              </a:rPr>
              <a:t>Device recommended: Mars-S1000 Series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666666"/>
                </a:solidFill>
                <a:effectLst/>
                <a:latin typeface="Myriad Pro" panose="020B0503030403020204" pitchFamily="34" charset="0"/>
              </a:rPr>
              <a:t>Obvious indicator guidance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666666"/>
                </a:solidFill>
                <a:latin typeface="Myriad Pro" panose="020B0503030403020204" pitchFamily="34" charset="0"/>
              </a:rPr>
              <a:t>Faster opening/closing speed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666666"/>
                </a:solidFill>
                <a:latin typeface="Myriad Pro" panose="020B0503030403020204" pitchFamily="34" charset="0"/>
              </a:rPr>
              <a:t>Wide lane width of 900mm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666666"/>
                </a:solidFill>
                <a:latin typeface="Myriad Pro" panose="020B0503030403020204" pitchFamily="34" charset="0"/>
              </a:rPr>
              <a:t>Different multi-biometric identification reader panels available</a:t>
            </a:r>
            <a:r>
              <a:rPr lang="en-US" altLang="zh-CN" sz="2000" dirty="0">
                <a:solidFill>
                  <a:srgbClr val="666666"/>
                </a:solidFill>
                <a:latin typeface="Arial" panose="020B0604020202020204" pitchFamily="34" charset="0"/>
              </a:rPr>
              <a:t> </a:t>
            </a:r>
            <a:endParaRPr lang="zh-CN" altLang="en-US" sz="2000" dirty="0">
              <a:solidFill>
                <a:srgbClr val="666666"/>
              </a:solidFill>
              <a:latin typeface="Arial" panose="020B0604020202020204" pitchFamily="34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A56A5EB0-5969-4CE9-9593-D9731DAE319F}"/>
              </a:ext>
            </a:extLst>
          </p:cNvPr>
          <p:cNvGrpSpPr/>
          <p:nvPr/>
        </p:nvGrpSpPr>
        <p:grpSpPr>
          <a:xfrm>
            <a:off x="2130837" y="4109002"/>
            <a:ext cx="2917413" cy="2580268"/>
            <a:chOff x="994787" y="4731356"/>
            <a:chExt cx="2461847" cy="2058860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1AA63A23-19D1-44E6-82C5-465EB62F4DB2}"/>
                </a:ext>
              </a:extLst>
            </p:cNvPr>
            <p:cNvGrpSpPr/>
            <p:nvPr/>
          </p:nvGrpSpPr>
          <p:grpSpPr>
            <a:xfrm>
              <a:off x="994787" y="4731356"/>
              <a:ext cx="2461847" cy="2058860"/>
              <a:chOff x="994787" y="4731356"/>
              <a:chExt cx="2461847" cy="2058860"/>
            </a:xfrm>
          </p:grpSpPr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AC01FE2E-F0E9-4046-90B3-84CD154199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36086" r="41914"/>
              <a:stretch/>
            </p:blipFill>
            <p:spPr>
              <a:xfrm>
                <a:off x="2190542" y="4797301"/>
                <a:ext cx="1266092" cy="1992915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8C061FFC-93A5-4037-B76A-4C7AE08FD2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39240" r="39983"/>
              <a:stretch/>
            </p:blipFill>
            <p:spPr>
              <a:xfrm>
                <a:off x="994787" y="4731356"/>
                <a:ext cx="1195754" cy="1992915"/>
              </a:xfrm>
              <a:prstGeom prst="rect">
                <a:avLst/>
              </a:prstGeom>
            </p:spPr>
          </p:pic>
        </p:grpSp>
        <p:sp>
          <p:nvSpPr>
            <p:cNvPr id="13" name="平行四边形 12">
              <a:extLst>
                <a:ext uri="{FF2B5EF4-FFF2-40B4-BE49-F238E27FC236}">
                  <a16:creationId xmlns:a16="http://schemas.microsoft.com/office/drawing/2014/main" id="{30463364-2FB2-498A-8E76-E01E2BF5488F}"/>
                </a:ext>
              </a:extLst>
            </p:cNvPr>
            <p:cNvSpPr/>
            <p:nvPr/>
          </p:nvSpPr>
          <p:spPr>
            <a:xfrm rot="5400000" flipV="1">
              <a:off x="2490634" y="5647786"/>
              <a:ext cx="1026318" cy="146334"/>
            </a:xfrm>
            <a:prstGeom prst="parallelogram">
              <a:avLst>
                <a:gd name="adj" fmla="val 2662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平行四边形 13">
              <a:extLst>
                <a:ext uri="{FF2B5EF4-FFF2-40B4-BE49-F238E27FC236}">
                  <a16:creationId xmlns:a16="http://schemas.microsoft.com/office/drawing/2014/main" id="{B4CA7CAE-3569-468B-BD35-6AEA61C96ED3}"/>
                </a:ext>
              </a:extLst>
            </p:cNvPr>
            <p:cNvSpPr/>
            <p:nvPr/>
          </p:nvSpPr>
          <p:spPr>
            <a:xfrm rot="5400000" flipV="1">
              <a:off x="950760" y="5621592"/>
              <a:ext cx="1026318" cy="146334"/>
            </a:xfrm>
            <a:prstGeom prst="parallelogram">
              <a:avLst>
                <a:gd name="adj" fmla="val 3313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735021" y="349251"/>
            <a:ext cx="6646545" cy="1076960"/>
            <a:chOff x="6082" y="2179"/>
            <a:chExt cx="10467" cy="1696"/>
          </a:xfrm>
        </p:grpSpPr>
        <p:sp>
          <p:nvSpPr>
            <p:cNvPr id="19" name="文本框 18"/>
            <p:cNvSpPr txBox="1"/>
            <p:nvPr/>
          </p:nvSpPr>
          <p:spPr>
            <a:xfrm>
              <a:off x="6479" y="2179"/>
              <a:ext cx="9737" cy="1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474B4F"/>
                  </a:solidFill>
                  <a:latin typeface="Myriad Pro" panose="020B0503030403020204" pitchFamily="34" charset="0"/>
                  <a:cs typeface="Myriad Pro Light" panose="020B0403030403020204" charset="0"/>
                  <a:sym typeface="+mn-ea"/>
                </a:rPr>
                <a:t>Applications</a:t>
              </a:r>
            </a:p>
            <a:p>
              <a:pPr algn="ctr"/>
              <a:r>
                <a:rPr lang="en-US" altLang="zh-CN" sz="3200" b="1" dirty="0">
                  <a:solidFill>
                    <a:srgbClr val="474B4F"/>
                  </a:solidFill>
                  <a:latin typeface="Myriad Pro" panose="020B0503030403020204" pitchFamily="34" charset="0"/>
                  <a:cs typeface="Myriad Pro Light" panose="020B0403030403020204" charset="0"/>
                  <a:sym typeface="+mn-ea"/>
                </a:rPr>
                <a:t>Elevator Entrances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6082" y="2845"/>
              <a:ext cx="10467" cy="301"/>
              <a:chOff x="5449" y="3744"/>
              <a:chExt cx="10467" cy="301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5449" y="3744"/>
                <a:ext cx="2074" cy="268"/>
                <a:chOff x="4444" y="3798"/>
                <a:chExt cx="2074" cy="268"/>
              </a:xfrm>
            </p:grpSpPr>
            <p:cxnSp>
              <p:nvCxnSpPr>
                <p:cNvPr id="25" name="直接连接符 24"/>
                <p:cNvCxnSpPr/>
                <p:nvPr/>
              </p:nvCxnSpPr>
              <p:spPr>
                <a:xfrm flipH="1">
                  <a:off x="4444" y="3946"/>
                  <a:ext cx="2074" cy="0"/>
                </a:xfrm>
                <a:prstGeom prst="line">
                  <a:avLst/>
                </a:prstGeom>
                <a:ln w="11430">
                  <a:solidFill>
                    <a:srgbClr val="7AC14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椭圆 25"/>
                <p:cNvSpPr/>
                <p:nvPr/>
              </p:nvSpPr>
              <p:spPr>
                <a:xfrm>
                  <a:off x="4444" y="3798"/>
                  <a:ext cx="268" cy="268"/>
                </a:xfrm>
                <a:prstGeom prst="ellipse">
                  <a:avLst/>
                </a:prstGeom>
                <a:solidFill>
                  <a:srgbClr val="7AC14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35">
                    <a:latin typeface="Myriad Pro" panose="020B0503030403020204" pitchFamily="34" charset="0"/>
                  </a:endParaRP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 rot="10800000">
                <a:off x="13842" y="3777"/>
                <a:ext cx="2074" cy="268"/>
                <a:chOff x="4509" y="4061"/>
                <a:chExt cx="2074" cy="268"/>
              </a:xfrm>
            </p:grpSpPr>
            <p:cxnSp>
              <p:nvCxnSpPr>
                <p:cNvPr id="23" name="直接连接符 22"/>
                <p:cNvCxnSpPr/>
                <p:nvPr/>
              </p:nvCxnSpPr>
              <p:spPr>
                <a:xfrm flipH="1">
                  <a:off x="4509" y="4209"/>
                  <a:ext cx="2074" cy="0"/>
                </a:xfrm>
                <a:prstGeom prst="line">
                  <a:avLst/>
                </a:prstGeom>
                <a:ln w="11430">
                  <a:solidFill>
                    <a:srgbClr val="7AC14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椭圆 23"/>
                <p:cNvSpPr/>
                <p:nvPr/>
              </p:nvSpPr>
              <p:spPr>
                <a:xfrm>
                  <a:off x="4509" y="4061"/>
                  <a:ext cx="268" cy="268"/>
                </a:xfrm>
                <a:prstGeom prst="ellipse">
                  <a:avLst/>
                </a:prstGeom>
                <a:solidFill>
                  <a:srgbClr val="7AC14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35">
                    <a:latin typeface="Myriad Pro" panose="020B0503030403020204" pitchFamily="34" charset="0"/>
                  </a:endParaRPr>
                </a:p>
              </p:txBody>
            </p:sp>
          </p:grpSp>
        </p:grpSp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C61D73E1-84D7-4E94-9A0D-2E1361076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372" y="1897210"/>
            <a:ext cx="4653411" cy="335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2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55B75812-E5C7-405A-9CB0-49704FF17010}"/>
              </a:ext>
            </a:extLst>
          </p:cNvPr>
          <p:cNvSpPr/>
          <p:nvPr/>
        </p:nvSpPr>
        <p:spPr>
          <a:xfrm>
            <a:off x="686671" y="1897210"/>
            <a:ext cx="6587701" cy="21612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92D050"/>
                </a:solidFill>
                <a:latin typeface="Myriad Pro" panose="020B0503030403020204" pitchFamily="34" charset="0"/>
              </a:rPr>
              <a:t>Device recommended: Mars-F1000 Series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666666"/>
                </a:solidFill>
                <a:effectLst/>
                <a:latin typeface="Myriad Pro" panose="020B0503030403020204" pitchFamily="34" charset="0"/>
              </a:rPr>
              <a:t>Obvious indicator guidance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666666"/>
                </a:solidFill>
                <a:latin typeface="Myriad Pro" panose="020B0503030403020204" pitchFamily="34" charset="0"/>
              </a:rPr>
              <a:t>Faster opening/closing speed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666666"/>
                </a:solidFill>
                <a:latin typeface="Myriad Pro" panose="020B0503030403020204" pitchFamily="34" charset="0"/>
              </a:rPr>
              <a:t>Automatic opening during emergency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666666"/>
                </a:solidFill>
                <a:latin typeface="Myriad Pro" panose="020B0503030403020204" pitchFamily="34" charset="0"/>
              </a:rPr>
              <a:t>Different multi-biometric identification reader panels available</a:t>
            </a:r>
            <a:r>
              <a:rPr lang="en-US" altLang="zh-CN" sz="2000" dirty="0">
                <a:solidFill>
                  <a:srgbClr val="666666"/>
                </a:solidFill>
                <a:latin typeface="Arial" panose="020B0604020202020204" pitchFamily="34" charset="0"/>
              </a:rPr>
              <a:t> </a:t>
            </a:r>
            <a:endParaRPr lang="zh-CN" altLang="en-US" sz="2000" dirty="0">
              <a:solidFill>
                <a:srgbClr val="666666"/>
              </a:solidFill>
              <a:latin typeface="Arial" panose="020B0604020202020204" pitchFamily="34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A56A5EB0-5969-4CE9-9593-D9731DAE319F}"/>
              </a:ext>
            </a:extLst>
          </p:cNvPr>
          <p:cNvGrpSpPr/>
          <p:nvPr/>
        </p:nvGrpSpPr>
        <p:grpSpPr>
          <a:xfrm>
            <a:off x="1025937" y="4388558"/>
            <a:ext cx="2461847" cy="2058860"/>
            <a:chOff x="994787" y="4731356"/>
            <a:chExt cx="2461847" cy="2058860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1AA63A23-19D1-44E6-82C5-465EB62F4DB2}"/>
                </a:ext>
              </a:extLst>
            </p:cNvPr>
            <p:cNvGrpSpPr/>
            <p:nvPr/>
          </p:nvGrpSpPr>
          <p:grpSpPr>
            <a:xfrm>
              <a:off x="994787" y="4731356"/>
              <a:ext cx="2461847" cy="2058860"/>
              <a:chOff x="994787" y="4731356"/>
              <a:chExt cx="2461847" cy="2058860"/>
            </a:xfrm>
          </p:grpSpPr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AC01FE2E-F0E9-4046-90B3-84CD154199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36086" r="41914"/>
              <a:stretch/>
            </p:blipFill>
            <p:spPr>
              <a:xfrm>
                <a:off x="2190542" y="4797301"/>
                <a:ext cx="1266092" cy="1992915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8C061FFC-93A5-4037-B76A-4C7AE08FD2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39240" r="39983"/>
              <a:stretch/>
            </p:blipFill>
            <p:spPr>
              <a:xfrm>
                <a:off x="994787" y="4731356"/>
                <a:ext cx="1195754" cy="1992915"/>
              </a:xfrm>
              <a:prstGeom prst="rect">
                <a:avLst/>
              </a:prstGeom>
            </p:spPr>
          </p:pic>
        </p:grpSp>
        <p:sp>
          <p:nvSpPr>
            <p:cNvPr id="13" name="平行四边形 12">
              <a:extLst>
                <a:ext uri="{FF2B5EF4-FFF2-40B4-BE49-F238E27FC236}">
                  <a16:creationId xmlns:a16="http://schemas.microsoft.com/office/drawing/2014/main" id="{30463364-2FB2-498A-8E76-E01E2BF5488F}"/>
                </a:ext>
              </a:extLst>
            </p:cNvPr>
            <p:cNvSpPr/>
            <p:nvPr/>
          </p:nvSpPr>
          <p:spPr>
            <a:xfrm rot="5400000" flipV="1">
              <a:off x="2490634" y="5647786"/>
              <a:ext cx="1026318" cy="146334"/>
            </a:xfrm>
            <a:prstGeom prst="parallelogram">
              <a:avLst>
                <a:gd name="adj" fmla="val 2662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平行四边形 13">
              <a:extLst>
                <a:ext uri="{FF2B5EF4-FFF2-40B4-BE49-F238E27FC236}">
                  <a16:creationId xmlns:a16="http://schemas.microsoft.com/office/drawing/2014/main" id="{B4CA7CAE-3569-468B-BD35-6AEA61C96ED3}"/>
                </a:ext>
              </a:extLst>
            </p:cNvPr>
            <p:cNvSpPr/>
            <p:nvPr/>
          </p:nvSpPr>
          <p:spPr>
            <a:xfrm rot="5400000" flipV="1">
              <a:off x="950760" y="5621592"/>
              <a:ext cx="1026318" cy="146334"/>
            </a:xfrm>
            <a:prstGeom prst="parallelogram">
              <a:avLst>
                <a:gd name="adj" fmla="val 3313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735021" y="330201"/>
            <a:ext cx="6646545" cy="1076960"/>
            <a:chOff x="6082" y="2149"/>
            <a:chExt cx="10467" cy="1696"/>
          </a:xfrm>
        </p:grpSpPr>
        <p:sp>
          <p:nvSpPr>
            <p:cNvPr id="19" name="文本框 18"/>
            <p:cNvSpPr txBox="1"/>
            <p:nvPr/>
          </p:nvSpPr>
          <p:spPr>
            <a:xfrm>
              <a:off x="6479" y="2149"/>
              <a:ext cx="9737" cy="1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474B4F"/>
                  </a:solidFill>
                  <a:latin typeface="Myriad Pro" panose="020B0503030403020204" pitchFamily="34" charset="0"/>
                  <a:cs typeface="Myriad Pro Light" panose="020B0403030403020204" charset="0"/>
                  <a:sym typeface="+mn-ea"/>
                </a:rPr>
                <a:t>Applications</a:t>
              </a:r>
            </a:p>
            <a:p>
              <a:pPr algn="ctr"/>
              <a:r>
                <a:rPr lang="en-US" altLang="zh-CN" sz="3200" b="1" dirty="0">
                  <a:solidFill>
                    <a:srgbClr val="474B4F"/>
                  </a:solidFill>
                  <a:latin typeface="Myriad Pro" panose="020B0503030403020204" pitchFamily="34" charset="0"/>
                  <a:cs typeface="Myriad Pro Light" panose="020B0403030403020204" charset="0"/>
                  <a:sym typeface="+mn-ea"/>
                </a:rPr>
                <a:t>Office Areas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6082" y="2845"/>
              <a:ext cx="10467" cy="301"/>
              <a:chOff x="5449" y="3744"/>
              <a:chExt cx="10467" cy="301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5449" y="3744"/>
                <a:ext cx="2074" cy="268"/>
                <a:chOff x="4444" y="3798"/>
                <a:chExt cx="2074" cy="268"/>
              </a:xfrm>
            </p:grpSpPr>
            <p:cxnSp>
              <p:nvCxnSpPr>
                <p:cNvPr id="25" name="直接连接符 24"/>
                <p:cNvCxnSpPr/>
                <p:nvPr/>
              </p:nvCxnSpPr>
              <p:spPr>
                <a:xfrm flipH="1">
                  <a:off x="4444" y="3946"/>
                  <a:ext cx="2074" cy="0"/>
                </a:xfrm>
                <a:prstGeom prst="line">
                  <a:avLst/>
                </a:prstGeom>
                <a:ln w="11430">
                  <a:solidFill>
                    <a:srgbClr val="7AC14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椭圆 25"/>
                <p:cNvSpPr/>
                <p:nvPr/>
              </p:nvSpPr>
              <p:spPr>
                <a:xfrm>
                  <a:off x="4444" y="3798"/>
                  <a:ext cx="268" cy="268"/>
                </a:xfrm>
                <a:prstGeom prst="ellipse">
                  <a:avLst/>
                </a:prstGeom>
                <a:solidFill>
                  <a:srgbClr val="7AC14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35">
                    <a:latin typeface="Myriad Pro" panose="020B0503030403020204" pitchFamily="34" charset="0"/>
                  </a:endParaRP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 rot="10800000">
                <a:off x="13842" y="3777"/>
                <a:ext cx="2074" cy="268"/>
                <a:chOff x="4509" y="4061"/>
                <a:chExt cx="2074" cy="268"/>
              </a:xfrm>
            </p:grpSpPr>
            <p:cxnSp>
              <p:nvCxnSpPr>
                <p:cNvPr id="23" name="直接连接符 22"/>
                <p:cNvCxnSpPr/>
                <p:nvPr/>
              </p:nvCxnSpPr>
              <p:spPr>
                <a:xfrm flipH="1">
                  <a:off x="4509" y="4209"/>
                  <a:ext cx="2074" cy="0"/>
                </a:xfrm>
                <a:prstGeom prst="line">
                  <a:avLst/>
                </a:prstGeom>
                <a:ln w="11430">
                  <a:solidFill>
                    <a:srgbClr val="7AC14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椭圆 23"/>
                <p:cNvSpPr/>
                <p:nvPr/>
              </p:nvSpPr>
              <p:spPr>
                <a:xfrm>
                  <a:off x="4509" y="4061"/>
                  <a:ext cx="268" cy="268"/>
                </a:xfrm>
                <a:prstGeom prst="ellipse">
                  <a:avLst/>
                </a:prstGeom>
                <a:solidFill>
                  <a:srgbClr val="7AC14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35">
                    <a:latin typeface="Myriad Pro" panose="020B0503030403020204" pitchFamily="34" charset="0"/>
                  </a:endParaRPr>
                </a:p>
              </p:txBody>
            </p:sp>
          </p:grpSp>
        </p:grpSp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id="{2EB4F98D-EB38-457A-AE31-89763ACAA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530" y="1918165"/>
            <a:ext cx="4705509" cy="339753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73E91362-8502-4215-9BE2-2DAEBF107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489" y="4421530"/>
            <a:ext cx="3076087" cy="199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74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018" y="4210119"/>
            <a:ext cx="5622105" cy="245686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55B75812-E5C7-405A-9CB0-49704FF17010}"/>
              </a:ext>
            </a:extLst>
          </p:cNvPr>
          <p:cNvSpPr/>
          <p:nvPr/>
        </p:nvSpPr>
        <p:spPr>
          <a:xfrm>
            <a:off x="686671" y="1897210"/>
            <a:ext cx="6587701" cy="29392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92D050"/>
                </a:solidFill>
                <a:latin typeface="Myriad Pro" panose="020B0503030403020204" pitchFamily="34" charset="0"/>
              </a:rPr>
              <a:t>Device recommended: Mars Pro-F1000 Series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666666"/>
                </a:solidFill>
                <a:effectLst/>
                <a:latin typeface="Myriad Pro" panose="020B0503030403020204" pitchFamily="34" charset="0"/>
              </a:rPr>
              <a:t>Obvious indicator guidance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666666"/>
                </a:solidFill>
                <a:latin typeface="Myriad Pro" panose="020B0503030403020204" pitchFamily="34" charset="0"/>
              </a:rPr>
              <a:t>Faster opening/closing speed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666666"/>
                </a:solidFill>
                <a:latin typeface="Myriad Pro" panose="020B0503030403020204" pitchFamily="34" charset="0"/>
              </a:rPr>
              <a:t>Automatic opening during emergency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666666"/>
                </a:solidFill>
                <a:latin typeface="Myriad Pro" panose="020B0503030403020204" pitchFamily="34" charset="0"/>
              </a:rPr>
              <a:t>Different multi-biometric identification reader panels available</a:t>
            </a:r>
            <a:r>
              <a:rPr lang="en-US" altLang="zh-CN" sz="2000" dirty="0">
                <a:solidFill>
                  <a:srgbClr val="666666"/>
                </a:solidFill>
                <a:latin typeface="Arial" panose="020B0604020202020204" pitchFamily="34" charset="0"/>
              </a:rPr>
              <a:t> </a:t>
            </a:r>
            <a:endParaRPr lang="zh-CN" altLang="en-US" sz="2000" dirty="0">
              <a:solidFill>
                <a:srgbClr val="666666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666666"/>
                </a:solidFill>
                <a:latin typeface="Myriad Pro" panose="020B0503030403020204" pitchFamily="34" charset="0"/>
              </a:rPr>
              <a:t>MCBF up to 10 millions</a:t>
            </a:r>
          </a:p>
          <a:p>
            <a:r>
              <a:rPr lang="en-US" altLang="zh-CN" sz="2000" dirty="0">
                <a:solidFill>
                  <a:srgbClr val="666666"/>
                </a:solidFill>
                <a:latin typeface="Arial" panose="020B0604020202020204" pitchFamily="34" charset="0"/>
              </a:rPr>
              <a:t> </a:t>
            </a:r>
            <a:endParaRPr lang="zh-CN" altLang="en-US" sz="2000" dirty="0">
              <a:solidFill>
                <a:srgbClr val="666666"/>
              </a:solidFill>
              <a:latin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735021" y="311151"/>
            <a:ext cx="6646545" cy="1076960"/>
            <a:chOff x="6082" y="2119"/>
            <a:chExt cx="10467" cy="1696"/>
          </a:xfrm>
        </p:grpSpPr>
        <p:sp>
          <p:nvSpPr>
            <p:cNvPr id="19" name="文本框 18"/>
            <p:cNvSpPr txBox="1"/>
            <p:nvPr/>
          </p:nvSpPr>
          <p:spPr>
            <a:xfrm>
              <a:off x="6479" y="2119"/>
              <a:ext cx="9737" cy="1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474B4F"/>
                  </a:solidFill>
                  <a:latin typeface="Myriad Pro" panose="020B0503030403020204" pitchFamily="34" charset="0"/>
                  <a:cs typeface="Myriad Pro Light" panose="020B0403030403020204" charset="0"/>
                  <a:sym typeface="+mn-ea"/>
                </a:rPr>
                <a:t>Applications</a:t>
              </a:r>
            </a:p>
            <a:p>
              <a:pPr algn="ctr"/>
              <a:r>
                <a:rPr lang="en-US" altLang="zh-CN" sz="3200" b="1" dirty="0">
                  <a:solidFill>
                    <a:srgbClr val="474B4F"/>
                  </a:solidFill>
                  <a:latin typeface="Myriad Pro" panose="020B0503030403020204" pitchFamily="34" charset="0"/>
                  <a:cs typeface="Myriad Pro Light" panose="020B0403030403020204" charset="0"/>
                  <a:sym typeface="+mn-ea"/>
                </a:rPr>
                <a:t>Stations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6082" y="2845"/>
              <a:ext cx="10467" cy="301"/>
              <a:chOff x="5449" y="3744"/>
              <a:chExt cx="10467" cy="301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5449" y="3744"/>
                <a:ext cx="2074" cy="268"/>
                <a:chOff x="4444" y="3798"/>
                <a:chExt cx="2074" cy="268"/>
              </a:xfrm>
            </p:grpSpPr>
            <p:cxnSp>
              <p:nvCxnSpPr>
                <p:cNvPr id="25" name="直接连接符 24"/>
                <p:cNvCxnSpPr/>
                <p:nvPr/>
              </p:nvCxnSpPr>
              <p:spPr>
                <a:xfrm flipH="1">
                  <a:off x="4444" y="3946"/>
                  <a:ext cx="2074" cy="0"/>
                </a:xfrm>
                <a:prstGeom prst="line">
                  <a:avLst/>
                </a:prstGeom>
                <a:ln w="11430">
                  <a:solidFill>
                    <a:srgbClr val="7AC14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椭圆 25"/>
                <p:cNvSpPr/>
                <p:nvPr/>
              </p:nvSpPr>
              <p:spPr>
                <a:xfrm>
                  <a:off x="4444" y="3798"/>
                  <a:ext cx="268" cy="268"/>
                </a:xfrm>
                <a:prstGeom prst="ellipse">
                  <a:avLst/>
                </a:prstGeom>
                <a:solidFill>
                  <a:srgbClr val="7AC14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35">
                    <a:latin typeface="Myriad Pro" panose="020B0503030403020204" pitchFamily="34" charset="0"/>
                  </a:endParaRP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 rot="10800000">
                <a:off x="13842" y="3777"/>
                <a:ext cx="2074" cy="268"/>
                <a:chOff x="4509" y="4061"/>
                <a:chExt cx="2074" cy="268"/>
              </a:xfrm>
            </p:grpSpPr>
            <p:cxnSp>
              <p:nvCxnSpPr>
                <p:cNvPr id="23" name="直接连接符 22"/>
                <p:cNvCxnSpPr/>
                <p:nvPr/>
              </p:nvCxnSpPr>
              <p:spPr>
                <a:xfrm flipH="1">
                  <a:off x="4509" y="4209"/>
                  <a:ext cx="2074" cy="0"/>
                </a:xfrm>
                <a:prstGeom prst="line">
                  <a:avLst/>
                </a:prstGeom>
                <a:ln w="11430">
                  <a:solidFill>
                    <a:srgbClr val="7AC14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椭圆 23"/>
                <p:cNvSpPr/>
                <p:nvPr/>
              </p:nvSpPr>
              <p:spPr>
                <a:xfrm>
                  <a:off x="4509" y="4061"/>
                  <a:ext cx="268" cy="268"/>
                </a:xfrm>
                <a:prstGeom prst="ellipse">
                  <a:avLst/>
                </a:prstGeom>
                <a:solidFill>
                  <a:srgbClr val="7AC14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35">
                    <a:latin typeface="Myriad Pro" panose="020B0503030403020204" pitchFamily="34" charset="0"/>
                  </a:endParaRPr>
                </a:p>
              </p:txBody>
            </p:sp>
          </p:grpSp>
        </p:grpSp>
      </p:grp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91"/>
          <a:stretch/>
        </p:blipFill>
        <p:spPr>
          <a:xfrm>
            <a:off x="7123195" y="1918165"/>
            <a:ext cx="4929769" cy="355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700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581" y="3932467"/>
            <a:ext cx="6485641" cy="283422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55B75812-E5C7-405A-9CB0-49704FF17010}"/>
              </a:ext>
            </a:extLst>
          </p:cNvPr>
          <p:cNvSpPr/>
          <p:nvPr/>
        </p:nvSpPr>
        <p:spPr>
          <a:xfrm>
            <a:off x="686671" y="1897210"/>
            <a:ext cx="6587701" cy="2588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92D050"/>
                </a:solidFill>
                <a:latin typeface="Myriad Pro" panose="020B0503030403020204" pitchFamily="34" charset="0"/>
              </a:rPr>
              <a:t>Device recommended: Mars Pro-S1000 Series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666666"/>
                </a:solidFill>
                <a:effectLst/>
                <a:latin typeface="Myriad Pro" panose="020B0503030403020204" pitchFamily="34" charset="0"/>
              </a:rPr>
              <a:t>Obvious indicator guidance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666666"/>
                </a:solidFill>
                <a:latin typeface="Myriad Pro" panose="020B0503030403020204" pitchFamily="34" charset="0"/>
              </a:rPr>
              <a:t>Faster opening/closing speed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666666"/>
                </a:solidFill>
                <a:latin typeface="Myriad Pro" panose="020B0503030403020204" pitchFamily="34" charset="0"/>
              </a:rPr>
              <a:t>Wide lane width of 900mm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666666"/>
                </a:solidFill>
                <a:latin typeface="Myriad Pro" panose="020B0503030403020204" pitchFamily="34" charset="0"/>
              </a:rPr>
              <a:t>Different multi-biometric identification reader panels available</a:t>
            </a:r>
            <a:r>
              <a:rPr lang="en-US" altLang="zh-CN" sz="2000" dirty="0">
                <a:solidFill>
                  <a:srgbClr val="666666"/>
                </a:solidFill>
                <a:latin typeface="Arial" panose="020B0604020202020204" pitchFamily="34" charset="0"/>
              </a:rPr>
              <a:t> </a:t>
            </a:r>
            <a:endParaRPr lang="zh-CN" altLang="en-US" sz="2000" dirty="0">
              <a:solidFill>
                <a:srgbClr val="666666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666666"/>
                </a:solidFill>
                <a:latin typeface="Myriad Pro" panose="020B0503030403020204" pitchFamily="34" charset="0"/>
              </a:rPr>
              <a:t>MCBF up to 10 millions </a:t>
            </a:r>
            <a:endParaRPr lang="zh-CN" altLang="en-US" dirty="0">
              <a:solidFill>
                <a:srgbClr val="666666"/>
              </a:solidFill>
              <a:latin typeface="Myriad Pro" panose="020B0503030403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735021" y="330201"/>
            <a:ext cx="6646545" cy="1076960"/>
            <a:chOff x="6082" y="2149"/>
            <a:chExt cx="10467" cy="1696"/>
          </a:xfrm>
        </p:grpSpPr>
        <p:sp>
          <p:nvSpPr>
            <p:cNvPr id="19" name="文本框 18"/>
            <p:cNvSpPr txBox="1"/>
            <p:nvPr/>
          </p:nvSpPr>
          <p:spPr>
            <a:xfrm>
              <a:off x="6479" y="2149"/>
              <a:ext cx="9737" cy="1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474B4F"/>
                  </a:solidFill>
                  <a:latin typeface="Myriad Pro" panose="020B0503030403020204" pitchFamily="34" charset="0"/>
                  <a:cs typeface="Myriad Pro Light" panose="020B0403030403020204" charset="0"/>
                  <a:sym typeface="+mn-ea"/>
                </a:rPr>
                <a:t>Applications</a:t>
              </a:r>
            </a:p>
            <a:p>
              <a:pPr algn="ctr"/>
              <a:r>
                <a:rPr lang="en-US" altLang="zh-CN" sz="3200" b="1" dirty="0">
                  <a:solidFill>
                    <a:srgbClr val="474B4F"/>
                  </a:solidFill>
                  <a:latin typeface="Myriad Pro" panose="020B0503030403020204" pitchFamily="34" charset="0"/>
                  <a:cs typeface="Myriad Pro Light" panose="020B0403030403020204" charset="0"/>
                  <a:sym typeface="+mn-ea"/>
                </a:rPr>
                <a:t>Exhibition Centers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6082" y="2845"/>
              <a:ext cx="10467" cy="301"/>
              <a:chOff x="5449" y="3744"/>
              <a:chExt cx="10467" cy="301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5449" y="3744"/>
                <a:ext cx="2074" cy="268"/>
                <a:chOff x="4444" y="3798"/>
                <a:chExt cx="2074" cy="268"/>
              </a:xfrm>
            </p:grpSpPr>
            <p:cxnSp>
              <p:nvCxnSpPr>
                <p:cNvPr id="25" name="直接连接符 24"/>
                <p:cNvCxnSpPr/>
                <p:nvPr/>
              </p:nvCxnSpPr>
              <p:spPr>
                <a:xfrm flipH="1">
                  <a:off x="4444" y="3946"/>
                  <a:ext cx="2074" cy="0"/>
                </a:xfrm>
                <a:prstGeom prst="line">
                  <a:avLst/>
                </a:prstGeom>
                <a:ln w="11430">
                  <a:solidFill>
                    <a:srgbClr val="7AC14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椭圆 25"/>
                <p:cNvSpPr/>
                <p:nvPr/>
              </p:nvSpPr>
              <p:spPr>
                <a:xfrm>
                  <a:off x="4444" y="3798"/>
                  <a:ext cx="268" cy="268"/>
                </a:xfrm>
                <a:prstGeom prst="ellipse">
                  <a:avLst/>
                </a:prstGeom>
                <a:solidFill>
                  <a:srgbClr val="7AC14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35">
                    <a:latin typeface="Myriad Pro" panose="020B0503030403020204" pitchFamily="34" charset="0"/>
                  </a:endParaRP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 rot="10800000">
                <a:off x="13842" y="3777"/>
                <a:ext cx="2074" cy="268"/>
                <a:chOff x="4509" y="4061"/>
                <a:chExt cx="2074" cy="268"/>
              </a:xfrm>
            </p:grpSpPr>
            <p:cxnSp>
              <p:nvCxnSpPr>
                <p:cNvPr id="23" name="直接连接符 22"/>
                <p:cNvCxnSpPr/>
                <p:nvPr/>
              </p:nvCxnSpPr>
              <p:spPr>
                <a:xfrm flipH="1">
                  <a:off x="4509" y="4209"/>
                  <a:ext cx="2074" cy="0"/>
                </a:xfrm>
                <a:prstGeom prst="line">
                  <a:avLst/>
                </a:prstGeom>
                <a:ln w="11430">
                  <a:solidFill>
                    <a:srgbClr val="7AC14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椭圆 23"/>
                <p:cNvSpPr/>
                <p:nvPr/>
              </p:nvSpPr>
              <p:spPr>
                <a:xfrm>
                  <a:off x="4509" y="4061"/>
                  <a:ext cx="268" cy="268"/>
                </a:xfrm>
                <a:prstGeom prst="ellipse">
                  <a:avLst/>
                </a:prstGeom>
                <a:solidFill>
                  <a:srgbClr val="7AC14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35">
                    <a:latin typeface="Myriad Pro" panose="020B0503030403020204" pitchFamily="34" charset="0"/>
                  </a:endParaRPr>
                </a:p>
              </p:txBody>
            </p:sp>
          </p:grpSp>
        </p:grpSp>
      </p:grpSp>
      <p:sp>
        <p:nvSpPr>
          <p:cNvPr id="27" name="Rectangle 5"/>
          <p:cNvSpPr/>
          <p:nvPr/>
        </p:nvSpPr>
        <p:spPr>
          <a:xfrm>
            <a:off x="7077075" y="1762140"/>
            <a:ext cx="4972050" cy="372423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46473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89802" y="372153"/>
            <a:ext cx="7676209" cy="327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defTabSz="633496">
              <a:spcBef>
                <a:spcPct val="0"/>
              </a:spcBef>
            </a:pPr>
            <a:r>
              <a:rPr lang="en-US" altLang="zh-CN" sz="1528" dirty="0">
                <a:solidFill>
                  <a:srgbClr val="474B4F"/>
                </a:solidFill>
                <a:latin typeface="Myriad Pro" panose="020B0503030403020204" pitchFamily="34" charset="0"/>
                <a:ea typeface="思源黑体 CN Light" panose="020B0300000000000000" charset="-122"/>
                <a:cs typeface="Myriad Pro" panose="020B0503030403020204" pitchFamily="34" charset="0"/>
                <a:sym typeface="+mn-ea"/>
              </a:rPr>
              <a:t>BIOMETRICS &amp; COMPUTER VISION</a:t>
            </a:r>
            <a:r>
              <a:rPr lang="zh-CN" altLang="en-US" sz="1528" dirty="0">
                <a:latin typeface="Myriad Pro" panose="020B0503030403020204" pitchFamily="34" charset="0"/>
              </a:rPr>
              <a:t> </a:t>
            </a:r>
          </a:p>
        </p:txBody>
      </p:sp>
      <p:pic>
        <p:nvPicPr>
          <p:cNvPr id="10" name="图片 9" descr="GLOBAL MEETING KV-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509" y="1766628"/>
            <a:ext cx="3812591" cy="3402606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317832" y="2948303"/>
            <a:ext cx="3904969" cy="1039477"/>
            <a:chOff x="2207" y="6129"/>
            <a:chExt cx="8877" cy="2363"/>
          </a:xfrm>
        </p:grpSpPr>
        <p:sp>
          <p:nvSpPr>
            <p:cNvPr id="12" name="文本框 11"/>
            <p:cNvSpPr txBox="1"/>
            <p:nvPr/>
          </p:nvSpPr>
          <p:spPr>
            <a:xfrm>
              <a:off x="2207" y="6129"/>
              <a:ext cx="8877" cy="2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5542" b="1" kern="1600" dirty="0">
                  <a:solidFill>
                    <a:srgbClr val="474B4F"/>
                  </a:solidFill>
                  <a:latin typeface="Myriad Pro" panose="020B0503030403020204" pitchFamily="34" charset="0"/>
                  <a:cs typeface="Myriad Pro Light" panose="020B0403030403020204" charset="0"/>
                </a:rPr>
                <a:t>THANK YOU!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2422" y="8492"/>
              <a:ext cx="8470" cy="0"/>
            </a:xfrm>
            <a:prstGeom prst="line">
              <a:avLst/>
            </a:prstGeom>
            <a:ln w="25400">
              <a:solidFill>
                <a:srgbClr val="7AC0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707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39302" y="1635742"/>
            <a:ext cx="11976100" cy="4377055"/>
            <a:chOff x="3813" y="5035"/>
            <a:chExt cx="18860" cy="6893"/>
          </a:xfrm>
        </p:grpSpPr>
        <p:sp>
          <p:nvSpPr>
            <p:cNvPr id="3" name="文本框 2"/>
            <p:cNvSpPr txBox="1"/>
            <p:nvPr/>
          </p:nvSpPr>
          <p:spPr>
            <a:xfrm>
              <a:off x="8572" y="6839"/>
              <a:ext cx="13688" cy="5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rgbClr val="474B4F"/>
                  </a:solidFill>
                  <a:latin typeface="Myriad Pro" panose="020B0503030403020204" pitchFamily="34" charset="0"/>
                </a:rPr>
                <a:t>Introduction</a:t>
              </a:r>
              <a:endParaRPr lang="en-US" altLang="zh-CN" sz="4400" b="1" dirty="0">
                <a:solidFill>
                  <a:srgbClr val="474B4F"/>
                </a:solidFill>
                <a:latin typeface="Myriad Pro" panose="020B0503030403020204" pitchFamily="34" charset="0"/>
                <a:cs typeface="Myriad Pro Light" panose="020B0403030403020204" charset="0"/>
                <a:sym typeface="+mn-ea"/>
              </a:endParaRPr>
            </a:p>
            <a:p>
              <a:pPr marL="554309" lvl="1" indent="-237561">
                <a:buFont typeface="Arial" panose="020B0604020202020204" pitchFamily="34" charset="0"/>
                <a:buChar char="•"/>
              </a:pPr>
              <a:r>
                <a:rPr lang="en-US" altLang="zh-CN" sz="3200" dirty="0">
                  <a:solidFill>
                    <a:srgbClr val="474B4F"/>
                  </a:solidFill>
                  <a:latin typeface="Myriad Pro" panose="020B0503030403020204" pitchFamily="34" charset="0"/>
                </a:rPr>
                <a:t>Mars Series:</a:t>
              </a:r>
            </a:p>
            <a:p>
              <a:pPr marL="1011509" lvl="2" indent="-237561">
                <a:buFont typeface="Arial" panose="020B0604020202020204" pitchFamily="34" charset="0"/>
                <a:buChar char="•"/>
              </a:pPr>
              <a:r>
                <a:rPr lang="en-US" altLang="zh-CN" sz="3200" dirty="0">
                  <a:solidFill>
                    <a:srgbClr val="474B4F"/>
                  </a:solidFill>
                  <a:latin typeface="Myriad Pro" panose="020B0503030403020204" pitchFamily="34" charset="0"/>
                </a:rPr>
                <a:t>B1000 Series, F1000 Series, S1000 Series</a:t>
              </a:r>
            </a:p>
            <a:p>
              <a:pPr marL="554309" lvl="1" indent="-237561">
                <a:buFont typeface="Arial" panose="020B0604020202020204" pitchFamily="34" charset="0"/>
                <a:buChar char="•"/>
              </a:pPr>
              <a:r>
                <a:rPr lang="en-US" altLang="zh-CN" sz="3200" dirty="0">
                  <a:solidFill>
                    <a:srgbClr val="474B4F"/>
                  </a:solidFill>
                  <a:latin typeface="Myriad Pro" panose="020B0503030403020204" pitchFamily="34" charset="0"/>
                </a:rPr>
                <a:t>Mars Pro Series:</a:t>
              </a:r>
            </a:p>
            <a:p>
              <a:pPr marL="1011509" lvl="2" indent="-237561">
                <a:buFont typeface="Arial" panose="020B0604020202020204" pitchFamily="34" charset="0"/>
                <a:buChar char="•"/>
              </a:pPr>
              <a:r>
                <a:rPr lang="en-US" altLang="zh-CN" sz="3200" dirty="0">
                  <a:solidFill>
                    <a:srgbClr val="474B4F"/>
                  </a:solidFill>
                  <a:latin typeface="Myriad Pro" panose="020B0503030403020204" pitchFamily="34" charset="0"/>
                </a:rPr>
                <a:t>F1000 Series, S1000 Series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endParaRPr lang="fr-FR" altLang="zh-CN" sz="3200" dirty="0">
                <a:solidFill>
                  <a:srgbClr val="474B4F"/>
                </a:solidFill>
                <a:latin typeface="Myriad Pro" panose="020B0503030403020204" pitchFamily="34" charset="0"/>
                <a:cs typeface="Myriad Pro Light" panose="020B0403030403020204" charset="0"/>
                <a:sym typeface="+mn-ea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8846" y="6461"/>
              <a:ext cx="13827" cy="0"/>
              <a:chOff x="5617" y="3203"/>
              <a:chExt cx="8780" cy="0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5617" y="3203"/>
                <a:ext cx="8780" cy="0"/>
              </a:xfrm>
              <a:prstGeom prst="line">
                <a:avLst/>
              </a:prstGeom>
              <a:ln w="25400">
                <a:solidFill>
                  <a:srgbClr val="7AC14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5617" y="3203"/>
                <a:ext cx="1817" cy="0"/>
              </a:xfrm>
              <a:prstGeom prst="line">
                <a:avLst/>
              </a:prstGeom>
              <a:ln w="63500">
                <a:solidFill>
                  <a:srgbClr val="7AC14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组合 4"/>
            <p:cNvGrpSpPr/>
            <p:nvPr/>
          </p:nvGrpSpPr>
          <p:grpSpPr>
            <a:xfrm>
              <a:off x="3813" y="5035"/>
              <a:ext cx="4321" cy="4321"/>
              <a:chOff x="2320" y="2080"/>
              <a:chExt cx="2586" cy="2586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2320" y="2080"/>
                <a:ext cx="2586" cy="2586"/>
              </a:xfrm>
              <a:prstGeom prst="ellipse">
                <a:avLst/>
              </a:prstGeom>
              <a:solidFill>
                <a:srgbClr val="7AC1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35">
                  <a:latin typeface="Myriad Pro" panose="020B0503030403020204" pitchFamily="34" charset="0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2731" y="2720"/>
                <a:ext cx="1764" cy="1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540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1pPr>
              </a:lstStyle>
              <a:p>
                <a:r>
                  <a:rPr lang="en-US" altLang="zh-CN" sz="7560" dirty="0">
                    <a:solidFill>
                      <a:schemeClr val="bg1"/>
                    </a:solidFill>
                    <a:latin typeface="Myriad Pro" panose="020B0503030403020204" pitchFamily="34" charset="0"/>
                    <a:ea typeface="思源黑体 CN Bold" panose="020B0800000000000000" charset="-122"/>
                    <a:cs typeface="+mn-ea"/>
                    <a:sym typeface="+mn-lt"/>
                  </a:rPr>
                  <a:t>01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8265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49A64BA1-3D3C-4D93-B3E7-E745BCB07732}"/>
              </a:ext>
            </a:extLst>
          </p:cNvPr>
          <p:cNvSpPr txBox="1"/>
          <p:nvPr/>
        </p:nvSpPr>
        <p:spPr>
          <a:xfrm>
            <a:off x="1832205" y="5853193"/>
            <a:ext cx="19881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dk1">
                        <a:lumMod val="110000"/>
                        <a:satMod val="105000"/>
                        <a:tint val="67000"/>
                      </a:schemeClr>
                    </a:gs>
                    <a:gs pos="50000">
                      <a:schemeClr val="dk1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dk1">
                        <a:lumMod val="105000"/>
                        <a:satMod val="109000"/>
                        <a:tint val="81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1400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微软雅黑" panose="020B0503020204020204" charset="-122"/>
              </a:rPr>
              <a:t>Mars</a:t>
            </a:r>
            <a:r>
              <a:rPr kumimoji="1" lang="en-US" altLang="zh-CN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微软雅黑" panose="020B0503020204020204" charset="-122"/>
              </a:rPr>
              <a:t>-</a:t>
            </a:r>
            <a:r>
              <a:rPr kumimoji="1" lang="en-US" altLang="zh-CN" sz="1400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微软雅黑" panose="020B0503020204020204" charset="-122"/>
              </a:rPr>
              <a:t>F1000 Series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5477DC9-FD0B-4918-A744-6EE80EBCE9E6}"/>
              </a:ext>
            </a:extLst>
          </p:cNvPr>
          <p:cNvSpPr txBox="1"/>
          <p:nvPr/>
        </p:nvSpPr>
        <p:spPr>
          <a:xfrm>
            <a:off x="5201561" y="5914788"/>
            <a:ext cx="21237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dk1">
                        <a:lumMod val="110000"/>
                        <a:satMod val="105000"/>
                        <a:tint val="67000"/>
                      </a:schemeClr>
                    </a:gs>
                    <a:gs pos="50000">
                      <a:schemeClr val="dk1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dk1">
                        <a:lumMod val="105000"/>
                        <a:satMod val="109000"/>
                        <a:tint val="81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1400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微软雅黑" panose="020B0503020204020204" charset="-122"/>
              </a:rPr>
              <a:t>Mars-B1000 </a:t>
            </a:r>
            <a:r>
              <a:rPr kumimoji="1"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微软雅黑" panose="020B0503020204020204" charset="-122"/>
              </a:rPr>
              <a:t>Series</a:t>
            </a:r>
            <a:endParaRPr kumimoji="1" lang="en-US" altLang="zh-CN" sz="14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  <a:ea typeface="微软雅黑" panose="020B050302020402020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8EEE72D-C12B-4B8F-A1D5-2DE18FF5B9E6}"/>
              </a:ext>
            </a:extLst>
          </p:cNvPr>
          <p:cNvSpPr txBox="1"/>
          <p:nvPr/>
        </p:nvSpPr>
        <p:spPr>
          <a:xfrm>
            <a:off x="8550598" y="5914788"/>
            <a:ext cx="1988194" cy="307777"/>
          </a:xfrm>
          <a:prstGeom prst="rect">
            <a:avLst/>
          </a:prstGeom>
          <a:noFill/>
          <a:ln>
            <a:solidFill>
              <a:srgbClr val="000000">
                <a:alpha val="0"/>
              </a:srgbClr>
            </a:solidFill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dk1">
                        <a:lumMod val="110000"/>
                        <a:satMod val="105000"/>
                        <a:tint val="67000"/>
                      </a:schemeClr>
                    </a:gs>
                    <a:gs pos="50000">
                      <a:schemeClr val="dk1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dk1">
                        <a:lumMod val="105000"/>
                        <a:satMod val="109000"/>
                        <a:tint val="81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1400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微软雅黑" panose="020B0503020204020204" charset="-122"/>
              </a:rPr>
              <a:t>Mars</a:t>
            </a:r>
            <a:r>
              <a:rPr kumimoji="1" lang="en-US" sz="1400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微软雅黑" panose="020B0503020204020204" charset="-122"/>
              </a:rPr>
              <a:t>-S1000 </a:t>
            </a:r>
            <a:r>
              <a:rPr kumimoji="1"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微软雅黑" panose="020B0503020204020204" charset="-122"/>
              </a:rPr>
              <a:t>Series</a:t>
            </a:r>
            <a:endParaRPr kumimoji="1" lang="en-US" sz="14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  <a:ea typeface="微软雅黑" panose="020B050302020402020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73373E2-F9D2-4068-8433-646E2027944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813109" y="2699939"/>
            <a:ext cx="2123724" cy="267131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C0A8E5F-71C6-4FE3-BDA7-24CC10FC7FE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430767" y="2768871"/>
            <a:ext cx="2389632" cy="252558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9D09AF1-B1B3-4798-81AB-CE37D48BC70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985614" y="2707276"/>
            <a:ext cx="2274746" cy="2780245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2883853" y="542554"/>
            <a:ext cx="6424295" cy="1754505"/>
            <a:chOff x="6289" y="1909"/>
            <a:chExt cx="10117" cy="2763"/>
          </a:xfrm>
        </p:grpSpPr>
        <p:sp>
          <p:nvSpPr>
            <p:cNvPr id="14" name="文本框 13"/>
            <p:cNvSpPr txBox="1"/>
            <p:nvPr/>
          </p:nvSpPr>
          <p:spPr>
            <a:xfrm>
              <a:off x="6479" y="1909"/>
              <a:ext cx="9737" cy="2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474B4F"/>
                  </a:solidFill>
                  <a:latin typeface="Myriad Pro" panose="020B0503030403020204" pitchFamily="34" charset="0"/>
                  <a:cs typeface="Myriad Pro Light" panose="020B0403030403020204" charset="0"/>
                  <a:sym typeface="+mn-ea"/>
                </a:rPr>
                <a:t>Mars Series of Turnstiles</a:t>
              </a:r>
            </a:p>
            <a:p>
              <a:pPr algn="ctr"/>
              <a:r>
                <a:rPr lang="en-US" altLang="zh-CN" sz="3200" b="1" dirty="0">
                  <a:solidFill>
                    <a:srgbClr val="474B4F"/>
                  </a:solidFill>
                  <a:latin typeface="Myriad Pro" panose="020B0503030403020204" pitchFamily="34" charset="0"/>
                  <a:cs typeface="Myriad Pro Light" panose="020B0403030403020204" charset="0"/>
                  <a:sym typeface="+mn-ea"/>
                </a:rPr>
                <a:t>Standard Version</a:t>
              </a:r>
            </a:p>
            <a:p>
              <a:pPr algn="ctr"/>
              <a:endParaRPr lang="en-US" altLang="zh-CN" sz="4400" b="1" dirty="0">
                <a:solidFill>
                  <a:srgbClr val="474B4F"/>
                </a:solidFill>
                <a:latin typeface="Myriad Pro" panose="020B0503030403020204" pitchFamily="34" charset="0"/>
                <a:cs typeface="Myriad Pro Light" panose="020B0403030403020204" charset="0"/>
                <a:sym typeface="+mn-ea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6289" y="2845"/>
              <a:ext cx="10117" cy="301"/>
              <a:chOff x="5656" y="3744"/>
              <a:chExt cx="10117" cy="301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5656" y="3744"/>
                <a:ext cx="2074" cy="268"/>
                <a:chOff x="4651" y="3798"/>
                <a:chExt cx="2074" cy="268"/>
              </a:xfrm>
            </p:grpSpPr>
            <p:cxnSp>
              <p:nvCxnSpPr>
                <p:cNvPr id="20" name="直接连接符 19"/>
                <p:cNvCxnSpPr/>
                <p:nvPr/>
              </p:nvCxnSpPr>
              <p:spPr>
                <a:xfrm flipH="1">
                  <a:off x="4651" y="3946"/>
                  <a:ext cx="2074" cy="0"/>
                </a:xfrm>
                <a:prstGeom prst="line">
                  <a:avLst/>
                </a:prstGeom>
                <a:ln w="11430">
                  <a:solidFill>
                    <a:srgbClr val="7AC14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椭圆 20"/>
                <p:cNvSpPr/>
                <p:nvPr/>
              </p:nvSpPr>
              <p:spPr>
                <a:xfrm>
                  <a:off x="4651" y="3798"/>
                  <a:ext cx="268" cy="268"/>
                </a:xfrm>
                <a:prstGeom prst="ellipse">
                  <a:avLst/>
                </a:prstGeom>
                <a:solidFill>
                  <a:srgbClr val="7AC14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35">
                    <a:latin typeface="Myriad Pro" panose="020B0503030403020204" pitchFamily="34" charset="0"/>
                  </a:endParaRPr>
                </a:p>
              </p:txBody>
            </p:sp>
          </p:grpSp>
          <p:grpSp>
            <p:nvGrpSpPr>
              <p:cNvPr id="17" name="组合 16"/>
              <p:cNvGrpSpPr/>
              <p:nvPr/>
            </p:nvGrpSpPr>
            <p:grpSpPr>
              <a:xfrm rot="10800000">
                <a:off x="13699" y="3777"/>
                <a:ext cx="2074" cy="268"/>
                <a:chOff x="4652" y="4061"/>
                <a:chExt cx="2074" cy="268"/>
              </a:xfrm>
            </p:grpSpPr>
            <p:cxnSp>
              <p:nvCxnSpPr>
                <p:cNvPr id="18" name="直接连接符 17"/>
                <p:cNvCxnSpPr/>
                <p:nvPr/>
              </p:nvCxnSpPr>
              <p:spPr>
                <a:xfrm flipH="1">
                  <a:off x="4652" y="4209"/>
                  <a:ext cx="2074" cy="0"/>
                </a:xfrm>
                <a:prstGeom prst="line">
                  <a:avLst/>
                </a:prstGeom>
                <a:ln w="11430">
                  <a:solidFill>
                    <a:srgbClr val="7AC14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椭圆 18"/>
                <p:cNvSpPr/>
                <p:nvPr/>
              </p:nvSpPr>
              <p:spPr>
                <a:xfrm>
                  <a:off x="4652" y="4061"/>
                  <a:ext cx="268" cy="268"/>
                </a:xfrm>
                <a:prstGeom prst="ellipse">
                  <a:avLst/>
                </a:prstGeom>
                <a:solidFill>
                  <a:srgbClr val="7AC14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35">
                    <a:latin typeface="Myriad Pro" panose="020B0503030403020204" pitchFamily="34" charset="0"/>
                  </a:endParaRPr>
                </a:p>
              </p:txBody>
            </p:sp>
          </p:grpSp>
        </p:grp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5DCC093F-5287-4486-ACA4-E510A8997BAF}"/>
              </a:ext>
            </a:extLst>
          </p:cNvPr>
          <p:cNvSpPr txBox="1"/>
          <p:nvPr/>
        </p:nvSpPr>
        <p:spPr>
          <a:xfrm>
            <a:off x="1430767" y="1938952"/>
            <a:ext cx="7971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The standard version is made of stainless steel.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555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53B14C81-2147-438D-8B42-712ECDAFB9CC}"/>
              </a:ext>
            </a:extLst>
          </p:cNvPr>
          <p:cNvSpPr txBox="1"/>
          <p:nvPr/>
        </p:nvSpPr>
        <p:spPr>
          <a:xfrm>
            <a:off x="7289655" y="5675348"/>
            <a:ext cx="22271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dk1">
                        <a:lumMod val="110000"/>
                        <a:satMod val="105000"/>
                        <a:tint val="67000"/>
                      </a:schemeClr>
                    </a:gs>
                    <a:gs pos="50000">
                      <a:schemeClr val="dk1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dk1">
                        <a:lumMod val="105000"/>
                        <a:satMod val="109000"/>
                        <a:tint val="81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1400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微软雅黑" panose="020B0503020204020204" charset="-122"/>
              </a:rPr>
              <a:t>Mars Pro</a:t>
            </a:r>
            <a:r>
              <a:rPr kumimoji="1" lang="en-US" altLang="zh-CN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微软雅黑" panose="020B0503020204020204" charset="-122"/>
              </a:rPr>
              <a:t>-</a:t>
            </a:r>
            <a:r>
              <a:rPr kumimoji="1" lang="en-US" altLang="zh-CN" sz="1400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微软雅黑" panose="020B0503020204020204" charset="-122"/>
              </a:rPr>
              <a:t>S1000 </a:t>
            </a:r>
            <a:r>
              <a:rPr kumimoji="1"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微软雅黑" panose="020B0503020204020204" charset="-122"/>
              </a:rPr>
              <a:t>Series</a:t>
            </a:r>
            <a:endParaRPr kumimoji="1" lang="en-US" altLang="zh-CN" sz="14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  <a:ea typeface="微软雅黑" panose="020B050302020402020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603AB51-5A7B-42C3-9402-B38909C36EF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038863" y="2617220"/>
            <a:ext cx="3062441" cy="277012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2A42FDC-04EF-4075-913B-C0EC3297840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681066" y="2727812"/>
            <a:ext cx="3006911" cy="265953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D4ADC47-3945-440E-8CE4-05876EECF446}"/>
              </a:ext>
            </a:extLst>
          </p:cNvPr>
          <p:cNvSpPr txBox="1"/>
          <p:nvPr/>
        </p:nvSpPr>
        <p:spPr>
          <a:xfrm>
            <a:off x="2675217" y="5697227"/>
            <a:ext cx="23444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dk1">
                        <a:lumMod val="110000"/>
                        <a:satMod val="105000"/>
                        <a:tint val="67000"/>
                      </a:schemeClr>
                    </a:gs>
                    <a:gs pos="50000">
                      <a:schemeClr val="dk1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dk1">
                        <a:lumMod val="105000"/>
                        <a:satMod val="109000"/>
                        <a:tint val="81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1400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微软雅黑" panose="020B0503020204020204" charset="-122"/>
              </a:rPr>
              <a:t>Mars Pro</a:t>
            </a:r>
            <a:r>
              <a:rPr kumimoji="1" lang="en-US" altLang="zh-CN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微软雅黑" panose="020B0503020204020204" charset="-122"/>
              </a:rPr>
              <a:t>-</a:t>
            </a:r>
            <a:r>
              <a:rPr kumimoji="1" lang="en-US" altLang="zh-CN" sz="1400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微软雅黑" panose="020B0503020204020204" charset="-122"/>
              </a:rPr>
              <a:t>F1000 </a:t>
            </a:r>
            <a:r>
              <a:rPr kumimoji="1"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微软雅黑" panose="020B0503020204020204" charset="-122"/>
              </a:rPr>
              <a:t>Series</a:t>
            </a:r>
            <a:endParaRPr kumimoji="1" lang="en-US" altLang="zh-CN" sz="14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  <a:ea typeface="微软雅黑" panose="020B050302020402020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651C40F-6770-447D-B822-A16953D0EB57}"/>
              </a:ext>
            </a:extLst>
          </p:cNvPr>
          <p:cNvSpPr txBox="1"/>
          <p:nvPr/>
        </p:nvSpPr>
        <p:spPr>
          <a:xfrm>
            <a:off x="1480775" y="1831724"/>
            <a:ext cx="7971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The premium version is made of SPCC material with white color powder coating.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883853" y="542554"/>
            <a:ext cx="6424295" cy="1076960"/>
            <a:chOff x="6289" y="1909"/>
            <a:chExt cx="10117" cy="1696"/>
          </a:xfrm>
        </p:grpSpPr>
        <p:sp>
          <p:nvSpPr>
            <p:cNvPr id="13" name="文本框 12"/>
            <p:cNvSpPr txBox="1"/>
            <p:nvPr/>
          </p:nvSpPr>
          <p:spPr>
            <a:xfrm>
              <a:off x="6479" y="1909"/>
              <a:ext cx="9737" cy="1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474B4F"/>
                  </a:solidFill>
                  <a:latin typeface="Myriad Pro" panose="020B0503030403020204" pitchFamily="34" charset="0"/>
                  <a:cs typeface="Myriad Pro Light" panose="020B0403030403020204" charset="0"/>
                  <a:sym typeface="+mn-ea"/>
                </a:rPr>
                <a:t>Mars Pro Series of Turnstiles</a:t>
              </a:r>
            </a:p>
            <a:p>
              <a:pPr algn="ctr"/>
              <a:r>
                <a:rPr lang="en-US" altLang="zh-CN" sz="3200" b="1" dirty="0">
                  <a:solidFill>
                    <a:srgbClr val="474B4F"/>
                  </a:solidFill>
                  <a:latin typeface="Myriad Pro" panose="020B0503030403020204" pitchFamily="34" charset="0"/>
                  <a:cs typeface="Myriad Pro Light" panose="020B0403030403020204" charset="0"/>
                  <a:sym typeface="+mn-ea"/>
                </a:rPr>
                <a:t>Premium Version</a:t>
              </a: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6289" y="2845"/>
              <a:ext cx="10117" cy="301"/>
              <a:chOff x="5656" y="3744"/>
              <a:chExt cx="10117" cy="301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5656" y="3744"/>
                <a:ext cx="2074" cy="268"/>
                <a:chOff x="4651" y="3798"/>
                <a:chExt cx="2074" cy="268"/>
              </a:xfrm>
            </p:grpSpPr>
            <p:cxnSp>
              <p:nvCxnSpPr>
                <p:cNvPr id="19" name="直接连接符 18"/>
                <p:cNvCxnSpPr/>
                <p:nvPr/>
              </p:nvCxnSpPr>
              <p:spPr>
                <a:xfrm flipH="1">
                  <a:off x="4651" y="3946"/>
                  <a:ext cx="2074" cy="0"/>
                </a:xfrm>
                <a:prstGeom prst="line">
                  <a:avLst/>
                </a:prstGeom>
                <a:ln w="11430">
                  <a:solidFill>
                    <a:srgbClr val="7AC14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椭圆 19"/>
                <p:cNvSpPr/>
                <p:nvPr/>
              </p:nvSpPr>
              <p:spPr>
                <a:xfrm>
                  <a:off x="4651" y="3798"/>
                  <a:ext cx="268" cy="268"/>
                </a:xfrm>
                <a:prstGeom prst="ellipse">
                  <a:avLst/>
                </a:prstGeom>
                <a:solidFill>
                  <a:srgbClr val="7AC14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35">
                    <a:latin typeface="Myriad Pro" panose="020B0503030403020204" pitchFamily="34" charset="0"/>
                  </a:endParaRPr>
                </a:p>
              </p:txBody>
            </p:sp>
          </p:grpSp>
          <p:grpSp>
            <p:nvGrpSpPr>
              <p:cNvPr id="16" name="组合 15"/>
              <p:cNvGrpSpPr/>
              <p:nvPr/>
            </p:nvGrpSpPr>
            <p:grpSpPr>
              <a:xfrm rot="10800000">
                <a:off x="13699" y="3777"/>
                <a:ext cx="2074" cy="268"/>
                <a:chOff x="4652" y="4061"/>
                <a:chExt cx="2074" cy="268"/>
              </a:xfrm>
            </p:grpSpPr>
            <p:cxnSp>
              <p:nvCxnSpPr>
                <p:cNvPr id="17" name="直接连接符 16"/>
                <p:cNvCxnSpPr/>
                <p:nvPr/>
              </p:nvCxnSpPr>
              <p:spPr>
                <a:xfrm flipH="1">
                  <a:off x="4652" y="4209"/>
                  <a:ext cx="2074" cy="0"/>
                </a:xfrm>
                <a:prstGeom prst="line">
                  <a:avLst/>
                </a:prstGeom>
                <a:ln w="11430">
                  <a:solidFill>
                    <a:srgbClr val="7AC14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椭圆 17"/>
                <p:cNvSpPr/>
                <p:nvPr/>
              </p:nvSpPr>
              <p:spPr>
                <a:xfrm>
                  <a:off x="4652" y="4061"/>
                  <a:ext cx="268" cy="268"/>
                </a:xfrm>
                <a:prstGeom prst="ellipse">
                  <a:avLst/>
                </a:prstGeom>
                <a:solidFill>
                  <a:srgbClr val="7AC14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35">
                    <a:latin typeface="Myriad Pro" panose="020B050303040302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2750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C464A4D2-AD67-4107-B79E-F588EB279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757300"/>
              </p:ext>
            </p:extLst>
          </p:nvPr>
        </p:nvGraphicFramePr>
        <p:xfrm>
          <a:off x="1634477" y="1552343"/>
          <a:ext cx="8923045" cy="506862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94277">
                  <a:extLst>
                    <a:ext uri="{9D8B030D-6E8A-4147-A177-3AD203B41FA5}">
                      <a16:colId xmlns:a16="http://schemas.microsoft.com/office/drawing/2014/main" val="2142626711"/>
                    </a:ext>
                  </a:extLst>
                </a:gridCol>
                <a:gridCol w="5637321">
                  <a:extLst>
                    <a:ext uri="{9D8B030D-6E8A-4147-A177-3AD203B41FA5}">
                      <a16:colId xmlns:a16="http://schemas.microsoft.com/office/drawing/2014/main" val="3864398219"/>
                    </a:ext>
                  </a:extLst>
                </a:gridCol>
                <a:gridCol w="1491447">
                  <a:extLst>
                    <a:ext uri="{9D8B030D-6E8A-4147-A177-3AD203B41FA5}">
                      <a16:colId xmlns:a16="http://schemas.microsoft.com/office/drawing/2014/main" val="3909021103"/>
                    </a:ext>
                  </a:extLst>
                </a:gridCol>
              </a:tblGrid>
              <a:tr h="460784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>
                          <a:latin typeface="Myriad Pro" panose="020B0503030403020204" pitchFamily="34" charset="0"/>
                        </a:rPr>
                        <a:t>Model Name</a:t>
                      </a:r>
                      <a:endParaRPr lang="zh-CN" altLang="en-US" sz="180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>
                          <a:latin typeface="Myriad Pro" panose="020B0503030403020204" pitchFamily="34" charset="0"/>
                        </a:rPr>
                        <a:t>Description</a:t>
                      </a:r>
                      <a:endParaRPr lang="zh-CN" altLang="en-US" sz="180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>
                          <a:latin typeface="Myriad Pro" panose="020B0503030403020204" pitchFamily="34" charset="0"/>
                        </a:rPr>
                        <a:t>Positioning</a:t>
                      </a:r>
                      <a:endParaRPr lang="zh-CN" altLang="en-US" sz="180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344361"/>
                  </a:ext>
                </a:extLst>
              </a:tr>
              <a:tr h="4607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Mars-F1000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Single-lane, with master and slave devices.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Low-end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1607131"/>
                  </a:ext>
                </a:extLst>
              </a:tr>
              <a:tr h="4607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Mars-F1200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Dual-lane, an additional barrier turnstile to form multiple lanes.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Low-end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736096"/>
                  </a:ext>
                </a:extLst>
              </a:tr>
              <a:tr h="4607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Mars-B1000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Single-lane, with master and slave devices.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Myriad Pro" panose="020B0503030403020204" pitchFamily="34" charset="0"/>
                          <a:ea typeface="等线" panose="02010600030101010101" pitchFamily="2" charset="-122"/>
                          <a:cs typeface="+mn-cs"/>
                        </a:rPr>
                        <a:t>Low-end</a:t>
                      </a:r>
                      <a:endParaRPr kumimoji="0" lang="zh-CN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Myriad Pro" panose="020B0503030403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2763812"/>
                  </a:ext>
                </a:extLst>
              </a:tr>
              <a:tr h="4607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Mars-B1200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Dual-lane, an additional barrier turnstile to form multiple lanes.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Myriad Pro" panose="020B0503030403020204" pitchFamily="34" charset="0"/>
                          <a:ea typeface="等线" panose="02010600030101010101" pitchFamily="2" charset="-122"/>
                          <a:cs typeface="+mn-cs"/>
                        </a:rPr>
                        <a:t>Low-end</a:t>
                      </a:r>
                      <a:endParaRPr kumimoji="0" lang="zh-CN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Myriad Pro" panose="020B0503030403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7312493"/>
                  </a:ext>
                </a:extLst>
              </a:tr>
              <a:tr h="4607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Mars-S1000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Single-lane, with master and slave devices.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Myriad Pro" panose="020B0503030403020204" pitchFamily="34" charset="0"/>
                          <a:ea typeface="等线" panose="02010600030101010101" pitchFamily="2" charset="-122"/>
                          <a:cs typeface="+mn-cs"/>
                        </a:rPr>
                        <a:t>Low-end</a:t>
                      </a:r>
                      <a:endParaRPr kumimoji="0" lang="zh-CN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Myriad Pro" panose="020B0503030403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744495"/>
                  </a:ext>
                </a:extLst>
              </a:tr>
              <a:tr h="4607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Mars-S1200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Dual-lane, an additional barrier turnstile to form multiple lanes.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Myriad Pro" panose="020B0503030403020204" pitchFamily="34" charset="0"/>
                          <a:ea typeface="等线" panose="02010600030101010101" pitchFamily="2" charset="-122"/>
                          <a:cs typeface="+mn-cs"/>
                        </a:rPr>
                        <a:t>Low-end</a:t>
                      </a:r>
                      <a:endParaRPr kumimoji="0" lang="zh-CN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Myriad Pro" panose="020B0503030403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6909642"/>
                  </a:ext>
                </a:extLst>
              </a:tr>
              <a:tr h="4607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Mars Pro-F1000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Single-lane, with master and slave devices.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High-end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9824327"/>
                  </a:ext>
                </a:extLst>
              </a:tr>
              <a:tr h="4607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Mars Pro-F1200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Dual-lane, an additional barrier turnstile to form multiple lanes.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Myriad Pro" panose="020B0503030403020204" pitchFamily="34" charset="0"/>
                          <a:ea typeface="等线" panose="02010600030101010101" pitchFamily="2" charset="-122"/>
                          <a:cs typeface="+mn-cs"/>
                        </a:rPr>
                        <a:t>High-end</a:t>
                      </a:r>
                      <a:endParaRPr kumimoji="0" lang="zh-CN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Myriad Pro" panose="020B0503030403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2000582"/>
                  </a:ext>
                </a:extLst>
              </a:tr>
              <a:tr h="4607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Mars Pro-S1000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Single-lane, with master and slave devices.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Myriad Pro" panose="020B0503030403020204" pitchFamily="34" charset="0"/>
                          <a:ea typeface="等线" panose="02010600030101010101" pitchFamily="2" charset="-122"/>
                          <a:cs typeface="+mn-cs"/>
                        </a:rPr>
                        <a:t>High-end</a:t>
                      </a:r>
                      <a:endParaRPr kumimoji="0" lang="zh-CN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Myriad Pro" panose="020B0503030403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1961223"/>
                  </a:ext>
                </a:extLst>
              </a:tr>
              <a:tr h="4607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Mars Pro-S1200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Dual-lane, an additional barrier turnstile to form multiple lanes.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Myriad Pro" panose="020B0503030403020204" pitchFamily="34" charset="0"/>
                          <a:ea typeface="等线" panose="02010600030101010101" pitchFamily="2" charset="-122"/>
                          <a:cs typeface="+mn-cs"/>
                        </a:rPr>
                        <a:t>High-end</a:t>
                      </a:r>
                      <a:endParaRPr kumimoji="0" lang="zh-CN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Myriad Pro" panose="020B0503030403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7591030"/>
                  </a:ext>
                </a:extLst>
              </a:tr>
            </a:tbl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2883853" y="498243"/>
            <a:ext cx="6424295" cy="769620"/>
            <a:chOff x="6289" y="2389"/>
            <a:chExt cx="10117" cy="1212"/>
          </a:xfrm>
        </p:grpSpPr>
        <p:sp>
          <p:nvSpPr>
            <p:cNvPr id="7" name="文本框 6"/>
            <p:cNvSpPr txBox="1"/>
            <p:nvPr/>
          </p:nvSpPr>
          <p:spPr>
            <a:xfrm>
              <a:off x="6479" y="2389"/>
              <a:ext cx="9737" cy="1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474B4F"/>
                  </a:solidFill>
                  <a:latin typeface="Myriad Pro" panose="020B0503030403020204" pitchFamily="34" charset="0"/>
                  <a:cs typeface="Myriad Pro Light" panose="020B0403030403020204" charset="0"/>
                  <a:sym typeface="+mn-ea"/>
                </a:rPr>
                <a:t>Positioning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6289" y="2845"/>
              <a:ext cx="10117" cy="301"/>
              <a:chOff x="5656" y="3744"/>
              <a:chExt cx="10117" cy="301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5656" y="3744"/>
                <a:ext cx="2074" cy="268"/>
                <a:chOff x="4651" y="3798"/>
                <a:chExt cx="2074" cy="268"/>
              </a:xfrm>
            </p:grpSpPr>
            <p:cxnSp>
              <p:nvCxnSpPr>
                <p:cNvPr id="13" name="直接连接符 12"/>
                <p:cNvCxnSpPr/>
                <p:nvPr/>
              </p:nvCxnSpPr>
              <p:spPr>
                <a:xfrm flipH="1">
                  <a:off x="4651" y="3946"/>
                  <a:ext cx="2074" cy="0"/>
                </a:xfrm>
                <a:prstGeom prst="line">
                  <a:avLst/>
                </a:prstGeom>
                <a:ln w="11430">
                  <a:solidFill>
                    <a:srgbClr val="7AC14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椭圆 13"/>
                <p:cNvSpPr/>
                <p:nvPr/>
              </p:nvSpPr>
              <p:spPr>
                <a:xfrm>
                  <a:off x="4651" y="3798"/>
                  <a:ext cx="268" cy="268"/>
                </a:xfrm>
                <a:prstGeom prst="ellipse">
                  <a:avLst/>
                </a:prstGeom>
                <a:solidFill>
                  <a:srgbClr val="7AC14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35">
                    <a:latin typeface="Myriad Pro" panose="020B0503030403020204" pitchFamily="34" charset="0"/>
                  </a:endParaRPr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 rot="10800000">
                <a:off x="13699" y="3777"/>
                <a:ext cx="2074" cy="268"/>
                <a:chOff x="4652" y="4061"/>
                <a:chExt cx="2074" cy="268"/>
              </a:xfrm>
            </p:grpSpPr>
            <p:cxnSp>
              <p:nvCxnSpPr>
                <p:cNvPr id="11" name="直接连接符 10"/>
                <p:cNvCxnSpPr/>
                <p:nvPr/>
              </p:nvCxnSpPr>
              <p:spPr>
                <a:xfrm flipH="1">
                  <a:off x="4652" y="4209"/>
                  <a:ext cx="2074" cy="0"/>
                </a:xfrm>
                <a:prstGeom prst="line">
                  <a:avLst/>
                </a:prstGeom>
                <a:ln w="11430">
                  <a:solidFill>
                    <a:srgbClr val="7AC14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椭圆 11"/>
                <p:cNvSpPr/>
                <p:nvPr/>
              </p:nvSpPr>
              <p:spPr>
                <a:xfrm>
                  <a:off x="4652" y="4061"/>
                  <a:ext cx="268" cy="268"/>
                </a:xfrm>
                <a:prstGeom prst="ellipse">
                  <a:avLst/>
                </a:prstGeom>
                <a:solidFill>
                  <a:srgbClr val="7AC14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35">
                    <a:latin typeface="Myriad Pro" panose="020B050303040302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29563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C464A4D2-AD67-4107-B79E-F588EB279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706285"/>
              </p:ext>
            </p:extLst>
          </p:nvPr>
        </p:nvGraphicFramePr>
        <p:xfrm>
          <a:off x="1447800" y="1834171"/>
          <a:ext cx="9515475" cy="428087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97405">
                  <a:extLst>
                    <a:ext uri="{9D8B030D-6E8A-4147-A177-3AD203B41FA5}">
                      <a16:colId xmlns:a16="http://schemas.microsoft.com/office/drawing/2014/main" val="2142626711"/>
                    </a:ext>
                  </a:extLst>
                </a:gridCol>
                <a:gridCol w="7218070">
                  <a:extLst>
                    <a:ext uri="{9D8B030D-6E8A-4147-A177-3AD203B41FA5}">
                      <a16:colId xmlns:a16="http://schemas.microsoft.com/office/drawing/2014/main" val="3864398219"/>
                    </a:ext>
                  </a:extLst>
                </a:gridCol>
              </a:tblGrid>
              <a:tr h="572702"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>
                          <a:latin typeface="Myriad Pro" panose="020B0503030403020204" pitchFamily="34" charset="0"/>
                        </a:rPr>
                        <a:t>Model Name</a:t>
                      </a:r>
                      <a:endParaRPr lang="zh-CN" altLang="en-US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>
                          <a:latin typeface="Myriad Pro" panose="020B0503030403020204" pitchFamily="34" charset="0"/>
                        </a:rPr>
                        <a:t>Description</a:t>
                      </a:r>
                      <a:endParaRPr lang="zh-CN" altLang="en-US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344361"/>
                  </a:ext>
                </a:extLst>
              </a:tr>
              <a:tr h="5727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Mars-F10</a:t>
                      </a:r>
                      <a:r>
                        <a:rPr lang="en-US" altLang="zh-CN" sz="160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00</a:t>
                      </a:r>
                      <a:endParaRPr lang="en-US" altLang="zh-CN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A single-lane flap barrier without readers and access controllers.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1607131"/>
                  </a:ext>
                </a:extLst>
              </a:tr>
              <a:tr h="5727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Mars-F10</a:t>
                      </a:r>
                      <a:r>
                        <a:rPr lang="en-US" altLang="zh-CN" sz="160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A single-lane flap barrier with 2 RFID readers and 1 PGIC controller.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736096"/>
                  </a:ext>
                </a:extLst>
              </a:tr>
              <a:tr h="7086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Mars-F10</a:t>
                      </a:r>
                      <a:r>
                        <a:rPr lang="en-US" altLang="zh-CN" sz="1600" i="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2</a:t>
                      </a:r>
                      <a:r>
                        <a:rPr lang="en-US" altLang="zh-CN" sz="160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A single-lane flap barrier with RFID and FP readers, plus 1 PGIC access controller.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2763812"/>
                  </a:ext>
                </a:extLst>
              </a:tr>
              <a:tr h="5727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Mars-F12</a:t>
                      </a:r>
                      <a:r>
                        <a:rPr lang="en-US" altLang="zh-CN" sz="160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A dual-lane flap barrier without readers and access controllers.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5779558"/>
                  </a:ext>
                </a:extLst>
              </a:tr>
              <a:tr h="5727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Mars-F12</a:t>
                      </a:r>
                      <a:r>
                        <a:rPr lang="en-US" altLang="zh-CN" sz="160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A dual-lane flap barrier with 2 RFID readers and 1 PGIC controller.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9464040"/>
                  </a:ext>
                </a:extLst>
              </a:tr>
              <a:tr h="7086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Mars-F12</a:t>
                      </a:r>
                      <a:r>
                        <a:rPr lang="en-US" altLang="zh-CN" sz="160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A dual-lane flap barrier with RFID and FP readers, plus 1 PGIC access controller.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0073096"/>
                  </a:ext>
                </a:extLst>
              </a:tr>
            </a:tbl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2883852" y="961046"/>
            <a:ext cx="6424295" cy="584835"/>
            <a:chOff x="6289" y="2539"/>
            <a:chExt cx="10117" cy="921"/>
          </a:xfrm>
        </p:grpSpPr>
        <p:sp>
          <p:nvSpPr>
            <p:cNvPr id="7" name="文本框 6"/>
            <p:cNvSpPr txBox="1"/>
            <p:nvPr/>
          </p:nvSpPr>
          <p:spPr>
            <a:xfrm>
              <a:off x="6479" y="2539"/>
              <a:ext cx="9737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474B4F"/>
                  </a:solidFill>
                  <a:latin typeface="Myriad Pro" panose="020B0503030403020204" pitchFamily="34" charset="0"/>
                  <a:cs typeface="Myriad Pro Light" panose="020B0403030403020204" charset="0"/>
                  <a:sym typeface="+mn-ea"/>
                </a:rPr>
                <a:t>Naming Rules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6289" y="2845"/>
              <a:ext cx="10117" cy="301"/>
              <a:chOff x="5656" y="3744"/>
              <a:chExt cx="10117" cy="301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5656" y="3744"/>
                <a:ext cx="2074" cy="268"/>
                <a:chOff x="4651" y="3798"/>
                <a:chExt cx="2074" cy="268"/>
              </a:xfrm>
            </p:grpSpPr>
            <p:cxnSp>
              <p:nvCxnSpPr>
                <p:cNvPr id="13" name="直接连接符 12"/>
                <p:cNvCxnSpPr/>
                <p:nvPr/>
              </p:nvCxnSpPr>
              <p:spPr>
                <a:xfrm flipH="1">
                  <a:off x="4651" y="3946"/>
                  <a:ext cx="2074" cy="0"/>
                </a:xfrm>
                <a:prstGeom prst="line">
                  <a:avLst/>
                </a:prstGeom>
                <a:ln w="11430">
                  <a:solidFill>
                    <a:srgbClr val="7AC14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椭圆 13"/>
                <p:cNvSpPr/>
                <p:nvPr/>
              </p:nvSpPr>
              <p:spPr>
                <a:xfrm>
                  <a:off x="4651" y="3798"/>
                  <a:ext cx="268" cy="268"/>
                </a:xfrm>
                <a:prstGeom prst="ellipse">
                  <a:avLst/>
                </a:prstGeom>
                <a:solidFill>
                  <a:srgbClr val="7AC14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35">
                    <a:latin typeface="Myriad Pro" panose="020B0503030403020204" pitchFamily="34" charset="0"/>
                  </a:endParaRPr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 rot="10800000">
                <a:off x="13699" y="3777"/>
                <a:ext cx="2074" cy="268"/>
                <a:chOff x="4652" y="4061"/>
                <a:chExt cx="2074" cy="268"/>
              </a:xfrm>
            </p:grpSpPr>
            <p:cxnSp>
              <p:nvCxnSpPr>
                <p:cNvPr id="11" name="直接连接符 10"/>
                <p:cNvCxnSpPr/>
                <p:nvPr/>
              </p:nvCxnSpPr>
              <p:spPr>
                <a:xfrm flipH="1">
                  <a:off x="4652" y="4209"/>
                  <a:ext cx="2074" cy="0"/>
                </a:xfrm>
                <a:prstGeom prst="line">
                  <a:avLst/>
                </a:prstGeom>
                <a:ln w="11430">
                  <a:solidFill>
                    <a:srgbClr val="7AC14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椭圆 11"/>
                <p:cNvSpPr/>
                <p:nvPr/>
              </p:nvSpPr>
              <p:spPr>
                <a:xfrm>
                  <a:off x="4652" y="4061"/>
                  <a:ext cx="268" cy="268"/>
                </a:xfrm>
                <a:prstGeom prst="ellipse">
                  <a:avLst/>
                </a:prstGeom>
                <a:solidFill>
                  <a:srgbClr val="7AC14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35">
                    <a:latin typeface="Myriad Pro" panose="020B050303040302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74239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39302" y="1635742"/>
            <a:ext cx="12024248" cy="4869815"/>
            <a:chOff x="3813" y="5035"/>
            <a:chExt cx="18860" cy="7669"/>
          </a:xfrm>
        </p:grpSpPr>
        <p:sp>
          <p:nvSpPr>
            <p:cNvPr id="3" name="文本框 2"/>
            <p:cNvSpPr txBox="1"/>
            <p:nvPr/>
          </p:nvSpPr>
          <p:spPr>
            <a:xfrm>
              <a:off x="8572" y="6839"/>
              <a:ext cx="12647" cy="5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rgbClr val="474B4F"/>
                  </a:solidFill>
                  <a:latin typeface="Myriad Pro" panose="020B0503030403020204" pitchFamily="34" charset="0"/>
                  <a:cs typeface="Myriad Pro Light" panose="020B0403030403020204" charset="0"/>
                  <a:sym typeface="+mn-ea"/>
                </a:rPr>
                <a:t>Modularized Design</a:t>
              </a:r>
            </a:p>
            <a:p>
              <a:pPr marL="554309" lvl="1" indent="-237561">
                <a:buFont typeface="Arial" panose="020B0604020202020204" pitchFamily="34" charset="0"/>
                <a:buChar char="•"/>
              </a:pPr>
              <a:r>
                <a:rPr lang="en-US" altLang="zh-CN" sz="3200" dirty="0">
                  <a:solidFill>
                    <a:srgbClr val="474B4F"/>
                  </a:solidFill>
                  <a:latin typeface="Myriad Pro" panose="020B0503030403020204" pitchFamily="34" charset="0"/>
                </a:rPr>
                <a:t>Sandwich Structure</a:t>
              </a:r>
            </a:p>
            <a:p>
              <a:pPr marL="554309" lvl="1" indent="-237561">
                <a:buFont typeface="Arial" panose="020B0604020202020204" pitchFamily="34" charset="0"/>
                <a:buChar char="•"/>
              </a:pPr>
              <a:r>
                <a:rPr lang="en-US" altLang="zh-CN" sz="3200" dirty="0">
                  <a:solidFill>
                    <a:srgbClr val="474B4F"/>
                  </a:solidFill>
                  <a:latin typeface="Myriad Pro" panose="020B0503030403020204" pitchFamily="34" charset="0"/>
                </a:rPr>
                <a:t>Authentication Panel</a:t>
              </a:r>
            </a:p>
            <a:p>
              <a:pPr marL="554309" lvl="1" indent="-237561">
                <a:buFont typeface="Arial" panose="020B0604020202020204" pitchFamily="34" charset="0"/>
                <a:buChar char="•"/>
              </a:pPr>
              <a:r>
                <a:rPr lang="en-US" altLang="zh-CN" sz="3200" dirty="0">
                  <a:solidFill>
                    <a:srgbClr val="474B4F"/>
                  </a:solidFill>
                  <a:latin typeface="Myriad Pro" panose="020B0503030403020204" pitchFamily="34" charset="0"/>
                </a:rPr>
                <a:t>Reserved a Place for Facial Recognition, Temperature and Mask Detection Terminals</a:t>
              </a:r>
            </a:p>
            <a:p>
              <a:pPr marL="554309" lvl="1" indent="-237561">
                <a:buFont typeface="Arial" panose="020B0604020202020204" pitchFamily="34" charset="0"/>
                <a:buChar char="•"/>
              </a:pPr>
              <a:r>
                <a:rPr lang="en-US" altLang="zh-CN" sz="3200" dirty="0">
                  <a:solidFill>
                    <a:srgbClr val="474B4F"/>
                  </a:solidFill>
                  <a:latin typeface="Myriad Pro" panose="020B0503030403020204" pitchFamily="34" charset="0"/>
                </a:rPr>
                <a:t>Infrared Sensor Extension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endParaRPr lang="en-US" altLang="zh-CN" sz="3200" dirty="0">
                <a:solidFill>
                  <a:srgbClr val="474B4F"/>
                </a:solidFill>
                <a:latin typeface="Myriad Pro" panose="020B0503030403020204" pitchFamily="34" charset="0"/>
                <a:cs typeface="Myriad Pro Light" panose="020B0403030403020204" charset="0"/>
                <a:sym typeface="+mn-ea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8846" y="6461"/>
              <a:ext cx="13827" cy="0"/>
              <a:chOff x="5617" y="3203"/>
              <a:chExt cx="8780" cy="0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5617" y="3203"/>
                <a:ext cx="8780" cy="0"/>
              </a:xfrm>
              <a:prstGeom prst="line">
                <a:avLst/>
              </a:prstGeom>
              <a:ln w="25400">
                <a:solidFill>
                  <a:srgbClr val="7AC14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5617" y="3203"/>
                <a:ext cx="1817" cy="0"/>
              </a:xfrm>
              <a:prstGeom prst="line">
                <a:avLst/>
              </a:prstGeom>
              <a:ln w="63500">
                <a:solidFill>
                  <a:srgbClr val="7AC14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组合 4"/>
            <p:cNvGrpSpPr/>
            <p:nvPr/>
          </p:nvGrpSpPr>
          <p:grpSpPr>
            <a:xfrm>
              <a:off x="3813" y="5035"/>
              <a:ext cx="4321" cy="4321"/>
              <a:chOff x="2320" y="2080"/>
              <a:chExt cx="2586" cy="2586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2320" y="2080"/>
                <a:ext cx="2586" cy="2586"/>
              </a:xfrm>
              <a:prstGeom prst="ellipse">
                <a:avLst/>
              </a:prstGeom>
              <a:solidFill>
                <a:srgbClr val="7AC1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35">
                  <a:latin typeface="Myriad Pro" panose="020B0503030403020204" pitchFamily="34" charset="0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2731" y="2720"/>
                <a:ext cx="1764" cy="1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540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1pPr>
              </a:lstStyle>
              <a:p>
                <a:r>
                  <a:rPr lang="en-US" altLang="zh-CN" sz="7560" dirty="0">
                    <a:solidFill>
                      <a:schemeClr val="bg1"/>
                    </a:solidFill>
                    <a:latin typeface="Myriad Pro" panose="020B0503030403020204" pitchFamily="34" charset="0"/>
                    <a:ea typeface="思源黑体 CN Bold" panose="020B0800000000000000" charset="-122"/>
                    <a:cs typeface="+mn-ea"/>
                    <a:sym typeface="+mn-lt"/>
                  </a:rPr>
                  <a:t>02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0671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2998152" y="599096"/>
            <a:ext cx="6424295" cy="584835"/>
            <a:chOff x="6289" y="2524"/>
            <a:chExt cx="10117" cy="921"/>
          </a:xfrm>
        </p:grpSpPr>
        <p:sp>
          <p:nvSpPr>
            <p:cNvPr id="20" name="文本框 19"/>
            <p:cNvSpPr txBox="1"/>
            <p:nvPr/>
          </p:nvSpPr>
          <p:spPr>
            <a:xfrm>
              <a:off x="6479" y="2524"/>
              <a:ext cx="9737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474B4F"/>
                  </a:solidFill>
                  <a:latin typeface="Myriad Pro" panose="020B0503030403020204" pitchFamily="34" charset="0"/>
                  <a:sym typeface="+mn-ea"/>
                </a:rPr>
                <a:t>Modularized Design</a:t>
              </a: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289" y="2845"/>
              <a:ext cx="10117" cy="301"/>
              <a:chOff x="5656" y="3744"/>
              <a:chExt cx="10117" cy="301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5656" y="3744"/>
                <a:ext cx="2074" cy="268"/>
                <a:chOff x="4651" y="3798"/>
                <a:chExt cx="2074" cy="268"/>
              </a:xfrm>
            </p:grpSpPr>
            <p:cxnSp>
              <p:nvCxnSpPr>
                <p:cNvPr id="35" name="直接连接符 34"/>
                <p:cNvCxnSpPr/>
                <p:nvPr/>
              </p:nvCxnSpPr>
              <p:spPr>
                <a:xfrm flipH="1">
                  <a:off x="4651" y="3946"/>
                  <a:ext cx="2074" cy="0"/>
                </a:xfrm>
                <a:prstGeom prst="line">
                  <a:avLst/>
                </a:prstGeom>
                <a:ln w="11430">
                  <a:solidFill>
                    <a:srgbClr val="7AC14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椭圆 35"/>
                <p:cNvSpPr/>
                <p:nvPr/>
              </p:nvSpPr>
              <p:spPr>
                <a:xfrm>
                  <a:off x="4651" y="3798"/>
                  <a:ext cx="268" cy="268"/>
                </a:xfrm>
                <a:prstGeom prst="ellipse">
                  <a:avLst/>
                </a:prstGeom>
                <a:solidFill>
                  <a:srgbClr val="7AC14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35">
                    <a:latin typeface="Myriad Pro" panose="020B0503030403020204" pitchFamily="34" charset="0"/>
                  </a:endParaRPr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 rot="10800000">
                <a:off x="13699" y="3777"/>
                <a:ext cx="2074" cy="268"/>
                <a:chOff x="4652" y="4061"/>
                <a:chExt cx="2074" cy="268"/>
              </a:xfrm>
            </p:grpSpPr>
            <p:cxnSp>
              <p:nvCxnSpPr>
                <p:cNvPr id="25" name="直接连接符 24"/>
                <p:cNvCxnSpPr/>
                <p:nvPr/>
              </p:nvCxnSpPr>
              <p:spPr>
                <a:xfrm flipH="1">
                  <a:off x="4652" y="4209"/>
                  <a:ext cx="2074" cy="0"/>
                </a:xfrm>
                <a:prstGeom prst="line">
                  <a:avLst/>
                </a:prstGeom>
                <a:ln w="11430">
                  <a:solidFill>
                    <a:srgbClr val="7AC14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椭圆 25"/>
                <p:cNvSpPr/>
                <p:nvPr/>
              </p:nvSpPr>
              <p:spPr>
                <a:xfrm>
                  <a:off x="4652" y="4061"/>
                  <a:ext cx="268" cy="268"/>
                </a:xfrm>
                <a:prstGeom prst="ellipse">
                  <a:avLst/>
                </a:prstGeom>
                <a:solidFill>
                  <a:srgbClr val="7AC14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35">
                    <a:latin typeface="Myriad Pro" panose="020B0503030403020204" pitchFamily="34" charset="0"/>
                  </a:endParaRPr>
                </a:p>
              </p:txBody>
            </p:sp>
          </p:grp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1" y="268988"/>
            <a:ext cx="8844102" cy="716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68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1900</TotalTime>
  <Words>1656</Words>
  <Application>Microsoft Office PowerPoint</Application>
  <PresentationFormat>寬螢幕</PresentationFormat>
  <Paragraphs>425</Paragraphs>
  <Slides>29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7" baseType="lpstr">
      <vt:lpstr>等线</vt:lpstr>
      <vt:lpstr>等线 Light</vt:lpstr>
      <vt:lpstr>Myriad Pro Light</vt:lpstr>
      <vt:lpstr>MyriadPro-Light</vt:lpstr>
      <vt:lpstr>思源黑体 CN Bold</vt:lpstr>
      <vt:lpstr>Arial</vt:lpstr>
      <vt:lpstr>Myriad Pro</vt:lpstr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clyde cheng</dc:creator>
  <cp:lastModifiedBy>Karley Sin</cp:lastModifiedBy>
  <cp:revision>188</cp:revision>
  <dcterms:created xsi:type="dcterms:W3CDTF">2021-03-18T05:38:14Z</dcterms:created>
  <dcterms:modified xsi:type="dcterms:W3CDTF">2021-05-21T09:16:52Z</dcterms:modified>
</cp:coreProperties>
</file>